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9" r:id="rId3"/>
    <p:sldId id="268" r:id="rId4"/>
    <p:sldId id="269" r:id="rId5"/>
    <p:sldId id="320" r:id="rId6"/>
    <p:sldId id="319" r:id="rId7"/>
    <p:sldId id="273" r:id="rId8"/>
    <p:sldId id="321" r:id="rId9"/>
    <p:sldId id="324" r:id="rId10"/>
    <p:sldId id="276" r:id="rId11"/>
    <p:sldId id="275" r:id="rId12"/>
    <p:sldId id="300" r:id="rId13"/>
    <p:sldId id="311" r:id="rId14"/>
    <p:sldId id="281" r:id="rId15"/>
    <p:sldId id="313" r:id="rId16"/>
    <p:sldId id="314" r:id="rId17"/>
    <p:sldId id="301" r:id="rId18"/>
    <p:sldId id="326" r:id="rId19"/>
    <p:sldId id="327" r:id="rId20"/>
    <p:sldId id="285" r:id="rId21"/>
    <p:sldId id="318" r:id="rId22"/>
    <p:sldId id="316" r:id="rId23"/>
    <p:sldId id="322" r:id="rId24"/>
    <p:sldId id="328" r:id="rId25"/>
    <p:sldId id="325" r:id="rId26"/>
    <p:sldId id="308" r:id="rId27"/>
    <p:sldId id="306" r:id="rId28"/>
    <p:sldId id="298" r:id="rId29"/>
  </p:sldIdLst>
  <p:sldSz cx="9144000" cy="6858000" type="screen4x3"/>
  <p:notesSz cx="6858000" cy="9144000"/>
  <p:custDataLst>
    <p:tags r:id="rId33"/>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A8"/>
    <a:srgbClr val="008000"/>
    <a:srgbClr val="FF3300"/>
    <a:srgbClr val="333399"/>
    <a:srgbClr val="800000"/>
    <a:srgbClr val="FFFF00"/>
    <a:srgbClr val="00004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01" d="100"/>
          <a:sy n="101" d="100"/>
        </p:scale>
        <p:origin x="510"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gs" Target="tags/tag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38604" name="Rectangle 12"/>
          <p:cNvSpPr>
            <a:spLocks noGrp="1" noChangeArrowheads="1"/>
          </p:cNvSpPr>
          <p:nvPr>
            <p:ph type="ctrTitle"/>
          </p:nvPr>
        </p:nvSpPr>
        <p:spPr>
          <a:xfrm>
            <a:off x="685800" y="1219200"/>
            <a:ext cx="7772400" cy="1933575"/>
          </a:xfrm>
        </p:spPr>
        <p:txBody>
          <a:bodyPr anchor="b"/>
          <a:lstStyle>
            <a:lvl1pPr algn="r">
              <a:defRPr sz="4400"/>
            </a:lvl1pPr>
          </a:lstStyle>
          <a:p>
            <a:r>
              <a:rPr lang="zh-CN" altLang="en-US" noProof="1"/>
              <a:t>单击此处编辑母版标题样式</a:t>
            </a:r>
            <a:endParaRPr lang="zh-CN" altLang="en-US" noProof="1"/>
          </a:p>
        </p:txBody>
      </p:sp>
      <p:sp>
        <p:nvSpPr>
          <p:cNvPr id="238605" name="Rectangle 13"/>
          <p:cNvSpPr>
            <a:spLocks noGrp="1" noChangeArrowheads="1"/>
          </p:cNvSpPr>
          <p:nvPr>
            <p:ph type="subTitle" idx="1"/>
          </p:nvPr>
        </p:nvSpPr>
        <p:spPr>
          <a:xfrm>
            <a:off x="2057400" y="3505200"/>
            <a:ext cx="6400800" cy="1752600"/>
          </a:xfrm>
        </p:spPr>
        <p:txBody>
          <a:bodyPr/>
          <a:lstStyle>
            <a:lvl1pPr marL="0" indent="0" algn="r">
              <a:buFont typeface="Wingdings" panose="05000000000000000000" pitchFamily="2" charset="2"/>
              <a:buNone/>
              <a:defRPr/>
            </a:lvl1pPr>
          </a:lstStyle>
          <a:p>
            <a:r>
              <a:rPr lang="zh-CN" altLang="en-US" noProof="1"/>
              <a:t>单击此处编辑母版副标题样式</a:t>
            </a:r>
            <a:endParaRPr lang="zh-CN" altLang="en-US" noProof="1"/>
          </a:p>
        </p:txBody>
      </p:sp>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 altLang="zh-CN" dirty="0">
                <a:latin typeface="Arial" panose="020B0604020202020204" pitchFamily="34" charset="0"/>
              </a:rPr>
            </a:fld>
            <a:endParaRPr lang=""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1032"/>
          <p:cNvSpPr>
            <a:spLocks noGrp="1"/>
          </p:cNvSpPr>
          <p:nvPr>
            <p:ph type="body"/>
          </p:nvPr>
        </p:nvSpPr>
        <p:spPr>
          <a:xfrm>
            <a:off x="457200" y="1600200"/>
            <a:ext cx="8229600" cy="453072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7" name="Rectangle 1036"/>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3" name="Rectangle 9"/>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eaLnBrk="1" hangingPunct="1">
              <a:defRPr sz="10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ctr" eaLnBrk="1" hangingPunct="1">
              <a:defRPr sz="10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lstStyle>
            <a:lvl1pPr algn="r">
              <a:defRPr sz="1000"/>
            </a:lvl1pPr>
          </a:lstStyle>
          <a:p>
            <a:pPr lvl="0" eaLnBrk="1" hangingPunct="1"/>
            <a:fld id="{9A0DB2DC-4C9A-4742-B13C-FB6460FD3503}" type="slidenum">
              <a:rPr lang="" altLang="zh-CN" dirty="0">
                <a:latin typeface="Arial" panose="020B0604020202020204" pitchFamily="34" charset="0"/>
              </a:rPr>
            </a:fld>
            <a:endParaRPr lang=""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l" rtl="0" eaLnBrk="0" fontAlgn="base" hangingPunct="0">
        <a:spcBef>
          <a:spcPct val="0"/>
        </a:spcBef>
        <a:spcAft>
          <a:spcPct val="0"/>
        </a:spcAft>
        <a:defRPr sz="3800">
          <a:solidFill>
            <a:schemeClr val="tx2"/>
          </a:solidFill>
          <a:latin typeface="Arial" panose="020B0604020202020204" pitchFamily="34" charset="0"/>
          <a:ea typeface="+mj-ea"/>
          <a:cs typeface="+mj-cs"/>
        </a:defRPr>
      </a:lvl1pPr>
      <a:lvl2pPr algn="l" rtl="0" eaLnBrk="0" fontAlgn="base" hangingPunct="0">
        <a:spcBef>
          <a:spcPct val="0"/>
        </a:spcBef>
        <a:spcAft>
          <a:spcPct val="0"/>
        </a:spcAft>
        <a:defRPr sz="3800">
          <a:solidFill>
            <a:schemeClr val="tx2"/>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3800">
          <a:solidFill>
            <a:schemeClr val="tx2"/>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3800">
          <a:solidFill>
            <a:schemeClr val="tx2"/>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3800">
          <a:solidFill>
            <a:schemeClr val="tx2"/>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3800">
          <a:solidFill>
            <a:schemeClr val="tx2"/>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3800">
          <a:solidFill>
            <a:schemeClr val="tx2"/>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3800">
          <a:solidFill>
            <a:schemeClr val="tx2"/>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38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vl6pPr marL="25146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6pPr>
      <a:lvl7pPr marL="29718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7pPr>
      <a:lvl8pPr marL="34290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8pPr>
      <a:lvl9pPr marL="38862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9pPr>
    </p:bodyStyle>
    <p:otherStyle>
      <a:defPPr>
        <a:defRPr lang="zh-CN"/>
      </a:defPPr>
      <a:lvl1pPr marL="0" algn="l" defTabSz="914400" rtl="0" eaLnBrk="1" latinLnBrk="0" hangingPunct="1">
        <a:defRPr sz="1800" kern="1200">
          <a:solidFill>
            <a:schemeClr val="tx1"/>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Arial" panose="020B0604020202020204" pitchFamily="34" charset="0"/>
          <a:ea typeface="+mn-ea"/>
          <a:cs typeface="+mn-cs"/>
        </a:defRPr>
      </a:lvl2pPr>
      <a:lvl3pPr marL="914400" algn="l" defTabSz="914400" rtl="0" eaLnBrk="1" latinLnBrk="0" hangingPunct="1">
        <a:defRPr sz="1800" kern="1200">
          <a:solidFill>
            <a:schemeClr val="tx1"/>
          </a:solidFill>
          <a:latin typeface="Arial" panose="020B0604020202020204" pitchFamily="34" charset="0"/>
          <a:ea typeface="+mn-ea"/>
          <a:cs typeface="+mn-cs"/>
        </a:defRPr>
      </a:lvl3pPr>
      <a:lvl4pPr marL="1371600" algn="l" defTabSz="914400" rtl="0" eaLnBrk="1" latinLnBrk="0" hangingPunct="1">
        <a:defRPr sz="1800" kern="1200">
          <a:solidFill>
            <a:schemeClr val="tx1"/>
          </a:solidFill>
          <a:latin typeface="Arial" panose="020B0604020202020204" pitchFamily="34" charset="0"/>
          <a:ea typeface="+mn-ea"/>
          <a:cs typeface="+mn-cs"/>
        </a:defRPr>
      </a:lvl4pPr>
      <a:lvl5pPr marL="1828800" algn="l" defTabSz="914400" rtl="0" eaLnBrk="1" latinLnBrk="0" hangingPunct="1">
        <a:defRPr sz="1800" kern="1200">
          <a:solidFill>
            <a:schemeClr val="tx1"/>
          </a:solidFill>
          <a:latin typeface="Arial" panose="020B0604020202020204" pitchFamily="34" charset="0"/>
          <a:ea typeface="+mn-ea"/>
          <a:cs typeface="+mn-cs"/>
        </a:defRPr>
      </a:lvl5pPr>
      <a:lvl6pPr marL="2286000" algn="l" defTabSz="914400" rtl="0" eaLnBrk="1" latinLnBrk="0" hangingPunct="1">
        <a:defRPr sz="1800" kern="1200">
          <a:solidFill>
            <a:schemeClr val="tx1"/>
          </a:solidFill>
          <a:latin typeface="Arial" panose="020B0604020202020204" pitchFamily="34" charset="0"/>
          <a:ea typeface="+mn-ea"/>
          <a:cs typeface="+mn-cs"/>
        </a:defRPr>
      </a:lvl6pPr>
      <a:lvl7pPr marL="2743200" algn="l" defTabSz="914400" rtl="0" eaLnBrk="1" latinLnBrk="0" hangingPunct="1">
        <a:defRPr sz="1800" kern="1200">
          <a:solidFill>
            <a:schemeClr val="tx1"/>
          </a:solidFill>
          <a:latin typeface="Arial" panose="020B0604020202020204" pitchFamily="34" charset="0"/>
          <a:ea typeface="+mn-ea"/>
          <a:cs typeface="+mn-cs"/>
        </a:defRPr>
      </a:lvl7pPr>
      <a:lvl8pPr marL="3200400" algn="l" defTabSz="914400" rtl="0" eaLnBrk="1" latinLnBrk="0" hangingPunct="1">
        <a:defRPr sz="1800" kern="1200">
          <a:solidFill>
            <a:schemeClr val="tx1"/>
          </a:solidFill>
          <a:latin typeface="Arial" panose="020B0604020202020204" pitchFamily="34" charset="0"/>
          <a:ea typeface="+mn-ea"/>
          <a:cs typeface="+mn-cs"/>
        </a:defRPr>
      </a:lvl8pPr>
      <a:lvl9pPr marL="3657600" algn="l" defTabSz="914400" rtl="0" eaLnBrk="1" latinLnBrk="0" hangingPunct="1">
        <a:defRPr sz="1800" kern="120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Rectangle 1030"/>
          <p:cNvSpPr/>
          <p:nvPr/>
        </p:nvSpPr>
        <p:spPr>
          <a:xfrm>
            <a:off x="323850" y="1341438"/>
            <a:ext cx="8605838" cy="2016125"/>
          </a:xfrm>
          <a:prstGeom prst="rect">
            <a:avLst/>
          </a:prstGeom>
          <a:noFill/>
          <a:ln w="9525">
            <a:noFill/>
          </a:ln>
        </p:spPr>
        <p:txBody>
          <a:bodyPr anchor="b" anchorCtr="0"/>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spcBef>
                <a:spcPct val="0"/>
              </a:spcBef>
              <a:buClrTx/>
              <a:buFontTx/>
              <a:buNone/>
            </a:pPr>
            <a:r>
              <a:rPr lang="en-US" altLang="zh-CN" sz="6000" b="1" dirty="0">
                <a:solidFill>
                  <a:srgbClr val="CC0000"/>
                </a:solidFill>
                <a:ea typeface="隶书" panose="02010509060101010101" pitchFamily="49" charset="-122"/>
              </a:rPr>
              <a:t>《</a:t>
            </a:r>
            <a:r>
              <a:rPr lang="zh-CN" altLang="en-US" sz="6000" b="1" dirty="0">
                <a:solidFill>
                  <a:srgbClr val="CC0000"/>
                </a:solidFill>
                <a:ea typeface="隶书" panose="02010509060101010101" pitchFamily="49" charset="-122"/>
              </a:rPr>
              <a:t>电气工程及其自动化</a:t>
            </a:r>
            <a:r>
              <a:rPr lang="en-US" altLang="zh-CN" sz="6000" b="1" dirty="0">
                <a:solidFill>
                  <a:srgbClr val="CC0000"/>
                </a:solidFill>
                <a:ea typeface="隶书" panose="02010509060101010101" pitchFamily="49" charset="-122"/>
              </a:rPr>
              <a:t>》</a:t>
            </a:r>
            <a:endParaRPr lang="en-US" altLang="zh-CN" sz="6000" b="1" dirty="0">
              <a:solidFill>
                <a:srgbClr val="CC0000"/>
              </a:solidFill>
              <a:ea typeface="隶书" panose="02010509060101010101" pitchFamily="49" charset="-122"/>
            </a:endParaRPr>
          </a:p>
          <a:p>
            <a:pPr marL="0" lvl="0" indent="0" eaLnBrk="1" hangingPunct="1">
              <a:spcBef>
                <a:spcPct val="0"/>
              </a:spcBef>
              <a:buClrTx/>
              <a:buFontTx/>
              <a:buNone/>
            </a:pPr>
            <a:r>
              <a:rPr lang="zh-CN" altLang="en-US" sz="6000" b="1" dirty="0">
                <a:solidFill>
                  <a:srgbClr val="CC0000"/>
                </a:solidFill>
                <a:ea typeface="隶书" panose="02010509060101010101" pitchFamily="49" charset="-122"/>
              </a:rPr>
              <a:t>     专业毕业设计任务</a:t>
            </a:r>
            <a:endParaRPr lang="zh-CN" altLang="en-US" sz="6000" b="1" dirty="0">
              <a:solidFill>
                <a:srgbClr val="CC0000"/>
              </a:solidFill>
              <a:ea typeface="隶书" panose="02010509060101010101" pitchFamily="49" charset="-122"/>
            </a:endParaRPr>
          </a:p>
        </p:txBody>
      </p:sp>
      <p:sp>
        <p:nvSpPr>
          <p:cNvPr id="2051" name="Text Box 1032"/>
          <p:cNvSpPr txBox="1"/>
          <p:nvPr/>
        </p:nvSpPr>
        <p:spPr>
          <a:xfrm>
            <a:off x="1692275" y="4868863"/>
            <a:ext cx="5832475" cy="646112"/>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lgn="ctr" eaLnBrk="1" hangingPunct="1">
              <a:spcBef>
                <a:spcPct val="50000"/>
              </a:spcBef>
              <a:buClrTx/>
              <a:buFontTx/>
              <a:buNone/>
            </a:pPr>
            <a:r>
              <a:rPr lang="zh-CN" altLang="en-US" sz="3600" b="1" dirty="0">
                <a:ea typeface="宋体" panose="02010600030101010101" pitchFamily="2" charset="-122"/>
              </a:rPr>
              <a:t>上海电力大学继续教育学院</a:t>
            </a:r>
            <a:endParaRPr lang="zh-CN" altLang="en-US" sz="3600" b="1" dirty="0">
              <a:ea typeface="宋体" panose="02010600030101010101" pitchFamily="2" charset="-122"/>
            </a:endParaRPr>
          </a:p>
        </p:txBody>
      </p:sp>
      <p:sp>
        <p:nvSpPr>
          <p:cNvPr id="2052" name="Text Box 1032"/>
          <p:cNvSpPr txBox="1"/>
          <p:nvPr/>
        </p:nvSpPr>
        <p:spPr>
          <a:xfrm>
            <a:off x="1692275" y="3573463"/>
            <a:ext cx="5832475" cy="64452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lgn="ctr" eaLnBrk="1" hangingPunct="1">
              <a:spcBef>
                <a:spcPct val="50000"/>
              </a:spcBef>
              <a:buClrTx/>
              <a:buFontTx/>
              <a:buNone/>
            </a:pPr>
            <a:r>
              <a:rPr lang="en-US" altLang="zh-CN" sz="3600" b="1" dirty="0">
                <a:ea typeface="宋体" panose="02010600030101010101" pitchFamily="2" charset="-122"/>
              </a:rPr>
              <a:t>2023</a:t>
            </a:r>
            <a:r>
              <a:rPr lang="zh-CN" altLang="en-US" sz="3600" b="1" dirty="0">
                <a:ea typeface="宋体" panose="02010600030101010101" pitchFamily="2" charset="-122"/>
              </a:rPr>
              <a:t>年</a:t>
            </a:r>
            <a:endParaRPr lang="en-US" altLang="zh-CN" sz="3600" b="1" dirty="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8" name="Rectangle 4"/>
          <p:cNvSpPr>
            <a:spLocks noGrp="1" noChangeArrowheads="1"/>
          </p:cNvSpPr>
          <p:nvPr>
            <p:ph type="subTitle" idx="1"/>
          </p:nvPr>
        </p:nvSpPr>
        <p:spPr>
          <a:xfrm>
            <a:off x="357188" y="357188"/>
            <a:ext cx="8496300" cy="6000750"/>
          </a:xfrm>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defRPr/>
            </a:pPr>
            <a:r>
              <a:rPr kumimoji="0" lang="en-US" altLang="zh-CN" sz="3200" b="1" i="0" u="none" strike="noStrike" kern="0" cap="none" spc="0" normalizeH="0" baseline="0" noProof="0" dirty="0">
                <a:ln>
                  <a:noFill/>
                </a:ln>
                <a:solidFill>
                  <a:srgbClr val="66330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rPr>
              <a:t>2</a:t>
            </a:r>
            <a:r>
              <a:rPr kumimoji="0" lang="zh-CN" altLang="en-US" sz="3200" b="1" i="0" u="none" strike="noStrike" kern="0" cap="none" spc="0" normalizeH="0" baseline="0" noProof="0" dirty="0">
                <a:ln>
                  <a:noFill/>
                </a:ln>
                <a:solidFill>
                  <a:srgbClr val="66330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rPr>
              <a:t>、大型变电站电气设计</a:t>
            </a:r>
            <a:endParaRPr kumimoji="0" lang="zh-CN" altLang="en-US" sz="3200" b="1" i="0" u="none" strike="noStrike" kern="0" cap="none" spc="0" normalizeH="0" baseline="0" noProof="0" dirty="0">
              <a:ln>
                <a:noFill/>
              </a:ln>
              <a:solidFill>
                <a:srgbClr val="66330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defRPr/>
            </a:pPr>
            <a:r>
              <a:rPr kumimoji="0" lang="zh-CN" altLang="en-US" sz="3200" b="1" i="0" u="none" strike="noStrike" kern="0" cap="none" spc="0" normalizeH="0" baseline="0" noProof="0" dirty="0">
                <a:ln>
                  <a:noFill/>
                </a:ln>
                <a:solidFill>
                  <a:srgbClr val="663300"/>
                </a:solidFill>
                <a:effectLst/>
                <a:uLnTx/>
                <a:uFillTx/>
                <a:latin typeface="Arial" panose="020B0604020202020204" pitchFamily="34" charset="0"/>
                <a:ea typeface="宋体" panose="02010600030101010101" pitchFamily="2" charset="-122"/>
                <a:cs typeface="+mn-cs"/>
              </a:rPr>
              <a:t>       学生若选择以变电站电气设计为课题，则在填写申请表时，可仅填课题名称为“高压变电站电气设计”，提纲可以不写。</a:t>
            </a:r>
            <a:endParaRPr kumimoji="0" lang="en-US" altLang="zh-CN" sz="3200" b="1" i="0" u="none" strike="noStrike" kern="0" cap="none" spc="0" normalizeH="0" baseline="0" noProof="0" dirty="0">
              <a:ln>
                <a:noFill/>
              </a:ln>
              <a:solidFill>
                <a:srgbClr val="6633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defRPr/>
            </a:pPr>
            <a:r>
              <a:rPr kumimoji="0" lang="zh-CN" altLang="en-US" sz="3200" b="1" i="0" u="none" strike="noStrike" kern="0" cap="none" spc="0" normalizeH="0" baseline="0" noProof="0" dirty="0">
                <a:ln>
                  <a:noFill/>
                </a:ln>
                <a:solidFill>
                  <a:srgbClr val="663300"/>
                </a:solidFill>
                <a:effectLst/>
                <a:uLnTx/>
                <a:uFillTx/>
                <a:latin typeface="Arial" panose="020B0604020202020204" pitchFamily="34" charset="0"/>
                <a:ea typeface="宋体" panose="02010600030101010101" pitchFamily="2" charset="-122"/>
                <a:cs typeface="+mn-cs"/>
              </a:rPr>
              <a:t>       由继教院老师发邮件布置设计任务书，不允许学生以自己抄来的系统参数进行设计。</a:t>
            </a:r>
            <a:endParaRPr kumimoji="0" lang="en-US" altLang="zh-CN" sz="3200" b="1" i="0" u="none" strike="noStrike" kern="0" cap="none" spc="0" normalizeH="0" baseline="0" noProof="0" dirty="0">
              <a:ln>
                <a:noFill/>
              </a:ln>
              <a:solidFill>
                <a:srgbClr val="6633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defRPr/>
            </a:pPr>
            <a:r>
              <a:rPr kumimoji="0" lang="zh-CN" altLang="en-US" sz="3200" b="1" i="0" u="none" strike="noStrike" kern="0" cap="none" spc="0" normalizeH="0" baseline="0" noProof="0" dirty="0">
                <a:ln>
                  <a:noFill/>
                </a:ln>
                <a:solidFill>
                  <a:srgbClr val="663300"/>
                </a:solidFill>
                <a:effectLst/>
                <a:uLnTx/>
                <a:uFillTx/>
                <a:latin typeface="Arial" panose="020B0604020202020204" pitchFamily="34" charset="0"/>
                <a:ea typeface="宋体" panose="02010600030101010101" pitchFamily="2" charset="-122"/>
                <a:cs typeface="+mn-cs"/>
              </a:rPr>
              <a:t>       各个等级变电站电气设计包括主变选择、主接线选择、短路电流计算、断路器互感器选择、继电保护整定计算。</a:t>
            </a:r>
            <a:endParaRPr kumimoji="0" lang="en-US" altLang="zh-CN" sz="3200" b="1" i="0" u="none" strike="noStrike" kern="0" cap="none" spc="0" normalizeH="0" baseline="0" noProof="0" dirty="0">
              <a:ln>
                <a:noFill/>
              </a:ln>
              <a:solidFill>
                <a:srgbClr val="6633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defRPr/>
            </a:pPr>
            <a:r>
              <a:rPr kumimoji="0" lang="zh-CN" altLang="en-US" sz="3200" b="1" i="0" u="none" strike="noStrike" kern="0" cap="none" spc="0" normalizeH="0" baseline="0" noProof="0" dirty="0">
                <a:ln>
                  <a:noFill/>
                </a:ln>
                <a:solidFill>
                  <a:srgbClr val="0000FF"/>
                </a:solidFill>
                <a:effectLst/>
                <a:uLnTx/>
                <a:uFillTx/>
                <a:latin typeface="Arial" panose="020B0604020202020204" pitchFamily="34" charset="0"/>
                <a:ea typeface="宋体" panose="02010600030101010101" pitchFamily="2" charset="-122"/>
                <a:cs typeface="+mn-cs"/>
              </a:rPr>
              <a:t>       这类题目如果</a:t>
            </a:r>
            <a:r>
              <a:rPr kumimoji="0" lang="zh-CN" altLang="en-US" sz="3200" b="1" i="0" u="none" strike="noStrike" kern="0" cap="none" spc="0" normalizeH="0" baseline="0" noProof="0" dirty="0">
                <a:ln>
                  <a:noFill/>
                </a:ln>
                <a:solidFill>
                  <a:srgbClr val="FF3300"/>
                </a:solidFill>
                <a:effectLst/>
                <a:uLnTx/>
                <a:uFillTx/>
                <a:latin typeface="Arial" panose="020B0604020202020204" pitchFamily="34" charset="0"/>
                <a:ea typeface="宋体" panose="02010600030101010101" pitchFamily="2" charset="-122"/>
                <a:cs typeface="+mn-cs"/>
              </a:rPr>
              <a:t>不是从事变电所设计或继电保护工作的应谨慎选择。</a:t>
            </a:r>
            <a:endParaRPr kumimoji="0" lang="en-US" altLang="zh-CN" sz="3200" b="1" i="0" u="none" strike="noStrike" kern="0" cap="none" spc="0" normalizeH="0" baseline="0" noProof="0" dirty="0">
              <a:ln>
                <a:noFill/>
              </a:ln>
              <a:solidFill>
                <a:srgbClr val="FF3300"/>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iterate type="lt">
                                    <p:tmPct val="10000"/>
                                  </p:iterate>
                                  <p:childTnLst>
                                    <p:set>
                                      <p:cBhvr>
                                        <p:cTn id="6" dur="1" fill="hold">
                                          <p:stCondLst>
                                            <p:cond delay="0"/>
                                          </p:stCondLst>
                                        </p:cTn>
                                        <p:tgtEl>
                                          <p:spTgt spid="21508">
                                            <p:txEl>
                                              <p:charRg st="0" end="12"/>
                                            </p:txEl>
                                          </p:spTgt>
                                        </p:tgtEl>
                                        <p:attrNameLst>
                                          <p:attrName>style.visibility</p:attrName>
                                        </p:attrNameLst>
                                      </p:cBhvr>
                                      <p:to>
                                        <p:strVal val="visible"/>
                                      </p:to>
                                    </p:set>
                                    <p:animEffect transition="in" filter="fade">
                                      <p:cBhvr>
                                        <p:cTn id="7" dur="1000">
                                          <p:stCondLst>
                                            <p:cond delay="0"/>
                                          </p:stCondLst>
                                        </p:cTn>
                                        <p:tgtEl>
                                          <p:spTgt spid="21508">
                                            <p:txEl>
                                              <p:charRg st="0" end="1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iterate type="lt">
                                    <p:tmPct val="10000"/>
                                  </p:iterate>
                                  <p:childTnLst>
                                    <p:set>
                                      <p:cBhvr>
                                        <p:cTn id="11" dur="1" fill="hold">
                                          <p:stCondLst>
                                            <p:cond delay="0"/>
                                          </p:stCondLst>
                                        </p:cTn>
                                        <p:tgtEl>
                                          <p:spTgt spid="21508">
                                            <p:txEl>
                                              <p:charRg st="12" end="73"/>
                                            </p:txEl>
                                          </p:spTgt>
                                        </p:tgtEl>
                                        <p:attrNameLst>
                                          <p:attrName>style.visibility</p:attrName>
                                        </p:attrNameLst>
                                      </p:cBhvr>
                                      <p:to>
                                        <p:strVal val="visible"/>
                                      </p:to>
                                    </p:set>
                                    <p:animEffect transition="in" filter="fade">
                                      <p:cBhvr>
                                        <p:cTn id="12" dur="1000">
                                          <p:stCondLst>
                                            <p:cond delay="0"/>
                                          </p:stCondLst>
                                        </p:cTn>
                                        <p:tgtEl>
                                          <p:spTgt spid="21508">
                                            <p:txEl>
                                              <p:charRg st="12" end="7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iterate type="lt">
                                    <p:tmPct val="10000"/>
                                  </p:iterate>
                                  <p:childTnLst>
                                    <p:set>
                                      <p:cBhvr>
                                        <p:cTn id="16" dur="1" fill="hold">
                                          <p:stCondLst>
                                            <p:cond delay="0"/>
                                          </p:stCondLst>
                                        </p:cTn>
                                        <p:tgtEl>
                                          <p:spTgt spid="21508">
                                            <p:txEl>
                                              <p:charRg st="73" end="118"/>
                                            </p:txEl>
                                          </p:spTgt>
                                        </p:tgtEl>
                                        <p:attrNameLst>
                                          <p:attrName>style.visibility</p:attrName>
                                        </p:attrNameLst>
                                      </p:cBhvr>
                                      <p:to>
                                        <p:strVal val="visible"/>
                                      </p:to>
                                    </p:set>
                                    <p:animEffect transition="in" filter="fade">
                                      <p:cBhvr>
                                        <p:cTn id="17" dur="1000">
                                          <p:stCondLst>
                                            <p:cond delay="0"/>
                                          </p:stCondLst>
                                        </p:cTn>
                                        <p:tgtEl>
                                          <p:spTgt spid="21508">
                                            <p:txEl>
                                              <p:charRg st="73" end="11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iterate type="lt">
                                    <p:tmPct val="10000"/>
                                  </p:iterate>
                                  <p:childTnLst>
                                    <p:set>
                                      <p:cBhvr>
                                        <p:cTn id="21" dur="1" fill="hold">
                                          <p:stCondLst>
                                            <p:cond delay="0"/>
                                          </p:stCondLst>
                                        </p:cTn>
                                        <p:tgtEl>
                                          <p:spTgt spid="21508">
                                            <p:txEl>
                                              <p:charRg st="118" end="175"/>
                                            </p:txEl>
                                          </p:spTgt>
                                        </p:tgtEl>
                                        <p:attrNameLst>
                                          <p:attrName>style.visibility</p:attrName>
                                        </p:attrNameLst>
                                      </p:cBhvr>
                                      <p:to>
                                        <p:strVal val="visible"/>
                                      </p:to>
                                    </p:set>
                                    <p:animEffect transition="in" filter="fade">
                                      <p:cBhvr>
                                        <p:cTn id="22" dur="1000">
                                          <p:stCondLst>
                                            <p:cond delay="0"/>
                                          </p:stCondLst>
                                        </p:cTn>
                                        <p:tgtEl>
                                          <p:spTgt spid="21508">
                                            <p:txEl>
                                              <p:charRg st="118" end="17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iterate type="lt">
                                    <p:tmPct val="10000"/>
                                  </p:iterate>
                                  <p:childTnLst>
                                    <p:set>
                                      <p:cBhvr>
                                        <p:cTn id="26" dur="1" fill="hold">
                                          <p:stCondLst>
                                            <p:cond delay="0"/>
                                          </p:stCondLst>
                                        </p:cTn>
                                        <p:tgtEl>
                                          <p:spTgt spid="21508">
                                            <p:txEl>
                                              <p:charRg st="175" end="212"/>
                                            </p:txEl>
                                          </p:spTgt>
                                        </p:tgtEl>
                                        <p:attrNameLst>
                                          <p:attrName>style.visibility</p:attrName>
                                        </p:attrNameLst>
                                      </p:cBhvr>
                                      <p:to>
                                        <p:strVal val="visible"/>
                                      </p:to>
                                    </p:set>
                                    <p:animEffect transition="in" filter="fade">
                                      <p:cBhvr>
                                        <p:cTn id="27" dur="1000">
                                          <p:stCondLst>
                                            <p:cond delay="0"/>
                                          </p:stCondLst>
                                        </p:cTn>
                                        <p:tgtEl>
                                          <p:spTgt spid="21508">
                                            <p:txEl>
                                              <p:charRg st="175" end="2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5"/>
          <p:cNvSpPr/>
          <p:nvPr/>
        </p:nvSpPr>
        <p:spPr>
          <a:xfrm>
            <a:off x="3175" y="260350"/>
            <a:ext cx="9144000" cy="935038"/>
          </a:xfrm>
          <a:prstGeom prst="rect">
            <a:avLst/>
          </a:prstGeom>
          <a:noFill/>
          <a:ln w="9525">
            <a:noFill/>
          </a:ln>
        </p:spPr>
        <p:txBody>
          <a:bodyPr anchor="ctr" anchorCtr="0"/>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spcBef>
                <a:spcPct val="0"/>
              </a:spcBef>
              <a:buClrTx/>
              <a:buFontTx/>
              <a:buNone/>
            </a:pPr>
            <a:r>
              <a:rPr lang="en-US" altLang="zh-CN" sz="2800" b="1" dirty="0">
                <a:solidFill>
                  <a:srgbClr val="0033CC"/>
                </a:solidFill>
                <a:ea typeface="宋体" panose="02010600030101010101" pitchFamily="2" charset="-122"/>
              </a:rPr>
              <a:t>3</a:t>
            </a:r>
            <a:r>
              <a:rPr lang="zh-CN" altLang="en-US" sz="2800" b="1" dirty="0">
                <a:solidFill>
                  <a:srgbClr val="0033CC"/>
                </a:solidFill>
                <a:ea typeface="宋体" panose="02010600030101010101" pitchFamily="2" charset="-122"/>
              </a:rPr>
              <a:t>、微机监控、无人值守变电站、变电站综合自动化等</a:t>
            </a:r>
            <a:r>
              <a:rPr lang="zh-CN" altLang="en-US" sz="2800" dirty="0">
                <a:solidFill>
                  <a:srgbClr val="0033CC"/>
                </a:solidFill>
                <a:ea typeface="宋体" panose="02010600030101010101" pitchFamily="2" charset="-122"/>
              </a:rPr>
              <a:t>。</a:t>
            </a:r>
            <a:endParaRPr lang="zh-CN" altLang="en-US" sz="2800" dirty="0">
              <a:solidFill>
                <a:srgbClr val="0033CC"/>
              </a:solidFill>
              <a:ea typeface="宋体" panose="02010600030101010101" pitchFamily="2" charset="-122"/>
            </a:endParaRPr>
          </a:p>
        </p:txBody>
      </p:sp>
      <p:sp>
        <p:nvSpPr>
          <p:cNvPr id="106502" name="Rectangle 6"/>
          <p:cNvSpPr/>
          <p:nvPr/>
        </p:nvSpPr>
        <p:spPr>
          <a:xfrm>
            <a:off x="182563" y="1163638"/>
            <a:ext cx="8853487" cy="4857750"/>
          </a:xfrm>
          <a:prstGeom prst="rect">
            <a:avLst/>
          </a:prstGeom>
          <a:noFill/>
          <a:ln w="9525">
            <a:noFill/>
          </a:ln>
        </p:spPr>
        <p:txBody>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342900" lvl="0" indent="-342900" eaLnBrk="1" hangingPunct="1">
              <a:buNone/>
            </a:pPr>
            <a:r>
              <a:rPr lang="zh-CN" altLang="en-US" sz="3400" b="1" dirty="0">
                <a:ea typeface="宋体" panose="02010600030101010101" pitchFamily="2" charset="-122"/>
              </a:rPr>
              <a:t>        变电站监控技术类课题要求</a:t>
            </a:r>
            <a:r>
              <a:rPr lang="zh-CN" altLang="en-US" sz="3400" b="1" dirty="0">
                <a:solidFill>
                  <a:srgbClr val="FF0000"/>
                </a:solidFill>
                <a:ea typeface="宋体" panose="02010600030101010101" pitchFamily="2" charset="-122"/>
              </a:rPr>
              <a:t>以工作单位所在的一个实际的变电站</a:t>
            </a:r>
            <a:r>
              <a:rPr lang="zh-CN" altLang="en-US" sz="3400" b="1" dirty="0">
                <a:ea typeface="宋体" panose="02010600030101010101" pitchFamily="2" charset="-122"/>
              </a:rPr>
              <a:t>为设计基础。</a:t>
            </a:r>
            <a:endParaRPr lang="zh-CN" altLang="en-US" sz="3400" b="1" dirty="0">
              <a:ea typeface="宋体" panose="02010600030101010101" pitchFamily="2" charset="-122"/>
            </a:endParaRPr>
          </a:p>
          <a:p>
            <a:pPr marL="342900" lvl="0" indent="-342900" eaLnBrk="1" hangingPunct="1">
              <a:buNone/>
            </a:pPr>
            <a:r>
              <a:rPr lang="zh-CN" altLang="en-US" sz="3400" b="1" dirty="0">
                <a:ea typeface="宋体" panose="02010600030101010101" pitchFamily="2" charset="-122"/>
              </a:rPr>
              <a:t>         简单介绍实际变电站改造前的基本情况，除了写明监控系统的作用、功能外，有一些实际的具体设备、回路、工作原理等内容，同时附一些程序框图，并对框图进行解释。</a:t>
            </a:r>
            <a:endParaRPr lang="en-US" altLang="zh-CN" sz="3400" b="1" dirty="0">
              <a:ea typeface="宋体" panose="02010600030101010101" pitchFamily="2" charset="-122"/>
            </a:endParaRPr>
          </a:p>
          <a:p>
            <a:pPr marL="342900" lvl="0" indent="-342900" eaLnBrk="1" hangingPunct="1">
              <a:buNone/>
            </a:pPr>
            <a:r>
              <a:rPr lang="zh-CN" altLang="en-US" sz="3400" b="1" dirty="0">
                <a:ea typeface="宋体" panose="02010600030101010101" pitchFamily="2" charset="-122"/>
              </a:rPr>
              <a:t>      也可进行几个变电站综合自动化系统的对比，分析各自特点、区别、适用性分析。</a:t>
            </a:r>
            <a:endParaRPr lang="zh-CN" altLang="en-US" sz="3400" b="1" dirty="0">
              <a:ea typeface="宋体" panose="02010600030101010101" pitchFamily="2" charset="-122"/>
            </a:endParaRPr>
          </a:p>
          <a:p>
            <a:pPr marL="342900" lvl="0" indent="-342900" eaLnBrk="1" hangingPunct="1">
              <a:buNone/>
            </a:pPr>
            <a:r>
              <a:rPr lang="zh-CN" altLang="en-US" sz="3400" b="1" dirty="0">
                <a:ea typeface="宋体" panose="02010600030101010101" pitchFamily="2" charset="-122"/>
              </a:rPr>
              <a:t>         </a:t>
            </a:r>
            <a:endParaRPr lang="zh-CN" altLang="en-US" sz="3400" b="1" dirty="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6502">
                                            <p:txEl>
                                              <p:charRg st="0" end="43"/>
                                            </p:txEl>
                                          </p:spTgt>
                                        </p:tgtEl>
                                        <p:attrNameLst>
                                          <p:attrName>style.visibility</p:attrName>
                                        </p:attrNameLst>
                                      </p:cBhvr>
                                      <p:to>
                                        <p:strVal val="visible"/>
                                      </p:to>
                                    </p:set>
                                    <p:animEffect transition="in" filter="fade">
                                      <p:cBhvr>
                                        <p:cTn id="7" dur="1000"/>
                                        <p:tgtEl>
                                          <p:spTgt spid="106502">
                                            <p:txEl>
                                              <p:charRg st="0" end="43"/>
                                            </p:txEl>
                                          </p:spTgt>
                                        </p:tgtEl>
                                      </p:cBhvr>
                                    </p:animEffect>
                                    <p:anim calcmode="lin" valueType="num">
                                      <p:cBhvr>
                                        <p:cTn id="8" dur="1000" fill="hold"/>
                                        <p:tgtEl>
                                          <p:spTgt spid="106502">
                                            <p:txEl>
                                              <p:charRg st="0" end="43"/>
                                            </p:txEl>
                                          </p:spTgt>
                                        </p:tgtEl>
                                        <p:attrNameLst>
                                          <p:attrName>ppt_x</p:attrName>
                                        </p:attrNameLst>
                                      </p:cBhvr>
                                      <p:tavLst>
                                        <p:tav tm="0">
                                          <p:val>
                                            <p:strVal val="#ppt_x"/>
                                          </p:val>
                                        </p:tav>
                                        <p:tav tm="100000">
                                          <p:val>
                                            <p:strVal val="#ppt_x"/>
                                          </p:val>
                                        </p:tav>
                                      </p:tavLst>
                                    </p:anim>
                                    <p:anim calcmode="lin" valueType="num">
                                      <p:cBhvr>
                                        <p:cTn id="9" dur="1000" fill="hold"/>
                                        <p:tgtEl>
                                          <p:spTgt spid="106502">
                                            <p:txEl>
                                              <p:charRg st="0" end="4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6502">
                                            <p:txEl>
                                              <p:charRg st="43" end="128"/>
                                            </p:txEl>
                                          </p:spTgt>
                                        </p:tgtEl>
                                        <p:attrNameLst>
                                          <p:attrName>style.visibility</p:attrName>
                                        </p:attrNameLst>
                                      </p:cBhvr>
                                      <p:to>
                                        <p:strVal val="visible"/>
                                      </p:to>
                                    </p:set>
                                    <p:animEffect transition="in" filter="fade">
                                      <p:cBhvr>
                                        <p:cTn id="14" dur="1000"/>
                                        <p:tgtEl>
                                          <p:spTgt spid="106502">
                                            <p:txEl>
                                              <p:charRg st="43" end="128"/>
                                            </p:txEl>
                                          </p:spTgt>
                                        </p:tgtEl>
                                      </p:cBhvr>
                                    </p:animEffect>
                                    <p:anim calcmode="lin" valueType="num">
                                      <p:cBhvr>
                                        <p:cTn id="15" dur="1000" fill="hold"/>
                                        <p:tgtEl>
                                          <p:spTgt spid="106502">
                                            <p:txEl>
                                              <p:charRg st="43" end="128"/>
                                            </p:txEl>
                                          </p:spTgt>
                                        </p:tgtEl>
                                        <p:attrNameLst>
                                          <p:attrName>ppt_x</p:attrName>
                                        </p:attrNameLst>
                                      </p:cBhvr>
                                      <p:tavLst>
                                        <p:tav tm="0">
                                          <p:val>
                                            <p:strVal val="#ppt_x"/>
                                          </p:val>
                                        </p:tav>
                                        <p:tav tm="100000">
                                          <p:val>
                                            <p:strVal val="#ppt_x"/>
                                          </p:val>
                                        </p:tav>
                                      </p:tavLst>
                                    </p:anim>
                                    <p:anim calcmode="lin" valueType="num">
                                      <p:cBhvr>
                                        <p:cTn id="16" dur="1000" fill="hold"/>
                                        <p:tgtEl>
                                          <p:spTgt spid="106502">
                                            <p:txEl>
                                              <p:charRg st="43" end="128"/>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6502">
                                            <p:txEl>
                                              <p:charRg st="128" end="171"/>
                                            </p:txEl>
                                          </p:spTgt>
                                        </p:tgtEl>
                                        <p:attrNameLst>
                                          <p:attrName>style.visibility</p:attrName>
                                        </p:attrNameLst>
                                      </p:cBhvr>
                                      <p:to>
                                        <p:strVal val="visible"/>
                                      </p:to>
                                    </p:set>
                                    <p:animEffect transition="in" filter="fade">
                                      <p:cBhvr>
                                        <p:cTn id="21" dur="1000"/>
                                        <p:tgtEl>
                                          <p:spTgt spid="106502">
                                            <p:txEl>
                                              <p:charRg st="128" end="171"/>
                                            </p:txEl>
                                          </p:spTgt>
                                        </p:tgtEl>
                                      </p:cBhvr>
                                    </p:animEffect>
                                    <p:anim calcmode="lin" valueType="num">
                                      <p:cBhvr>
                                        <p:cTn id="22" dur="1000" fill="hold"/>
                                        <p:tgtEl>
                                          <p:spTgt spid="106502">
                                            <p:txEl>
                                              <p:charRg st="128" end="171"/>
                                            </p:txEl>
                                          </p:spTgt>
                                        </p:tgtEl>
                                        <p:attrNameLst>
                                          <p:attrName>ppt_x</p:attrName>
                                        </p:attrNameLst>
                                      </p:cBhvr>
                                      <p:tavLst>
                                        <p:tav tm="0">
                                          <p:val>
                                            <p:strVal val="#ppt_x"/>
                                          </p:val>
                                        </p:tav>
                                        <p:tav tm="100000">
                                          <p:val>
                                            <p:strVal val="#ppt_x"/>
                                          </p:val>
                                        </p:tav>
                                      </p:tavLst>
                                    </p:anim>
                                    <p:anim calcmode="lin" valueType="num">
                                      <p:cBhvr>
                                        <p:cTn id="23" dur="1000" fill="hold"/>
                                        <p:tgtEl>
                                          <p:spTgt spid="106502">
                                            <p:txEl>
                                              <p:charRg st="128" end="17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6502">
                                            <p:txEl>
                                              <p:charRg st="171" end="181"/>
                                            </p:txEl>
                                          </p:spTgt>
                                        </p:tgtEl>
                                        <p:attrNameLst>
                                          <p:attrName>style.visibility</p:attrName>
                                        </p:attrNameLst>
                                      </p:cBhvr>
                                      <p:to>
                                        <p:strVal val="visible"/>
                                      </p:to>
                                    </p:set>
                                    <p:animEffect transition="in" filter="fade">
                                      <p:cBhvr>
                                        <p:cTn id="28" dur="1000"/>
                                        <p:tgtEl>
                                          <p:spTgt spid="106502">
                                            <p:txEl>
                                              <p:charRg st="171" end="181"/>
                                            </p:txEl>
                                          </p:spTgt>
                                        </p:tgtEl>
                                      </p:cBhvr>
                                    </p:animEffect>
                                    <p:anim calcmode="lin" valueType="num">
                                      <p:cBhvr>
                                        <p:cTn id="29" dur="1000" fill="hold"/>
                                        <p:tgtEl>
                                          <p:spTgt spid="106502">
                                            <p:txEl>
                                              <p:charRg st="171" end="181"/>
                                            </p:txEl>
                                          </p:spTgt>
                                        </p:tgtEl>
                                        <p:attrNameLst>
                                          <p:attrName>ppt_x</p:attrName>
                                        </p:attrNameLst>
                                      </p:cBhvr>
                                      <p:tavLst>
                                        <p:tav tm="0">
                                          <p:val>
                                            <p:strVal val="#ppt_x"/>
                                          </p:val>
                                        </p:tav>
                                        <p:tav tm="100000">
                                          <p:val>
                                            <p:strVal val="#ppt_x"/>
                                          </p:val>
                                        </p:tav>
                                      </p:tavLst>
                                    </p:anim>
                                    <p:anim calcmode="lin" valueType="num">
                                      <p:cBhvr>
                                        <p:cTn id="30" dur="1000" fill="hold"/>
                                        <p:tgtEl>
                                          <p:spTgt spid="106502">
                                            <p:txEl>
                                              <p:charRg st="171" end="18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5"/>
          <p:cNvSpPr/>
          <p:nvPr/>
        </p:nvSpPr>
        <p:spPr>
          <a:xfrm>
            <a:off x="1357313" y="214313"/>
            <a:ext cx="6357937" cy="935037"/>
          </a:xfrm>
          <a:prstGeom prst="rect">
            <a:avLst/>
          </a:prstGeom>
          <a:noFill/>
          <a:ln w="9525">
            <a:noFill/>
          </a:ln>
        </p:spPr>
        <p:txBody>
          <a:bodyPr anchor="ctr" anchorCtr="0"/>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lgn="ctr" eaLnBrk="1" hangingPunct="1">
              <a:spcBef>
                <a:spcPct val="0"/>
              </a:spcBef>
              <a:buClrTx/>
              <a:buFontTx/>
              <a:buNone/>
            </a:pPr>
            <a:r>
              <a:rPr lang="en-US" altLang="zh-CN" sz="3600" b="1" dirty="0">
                <a:solidFill>
                  <a:srgbClr val="0033CC"/>
                </a:solidFill>
                <a:ea typeface="宋体" panose="02010600030101010101" pitchFamily="2" charset="-122"/>
              </a:rPr>
              <a:t>4</a:t>
            </a:r>
            <a:r>
              <a:rPr lang="zh-CN" altLang="en-US" sz="3600" b="1" dirty="0">
                <a:solidFill>
                  <a:srgbClr val="0033CC"/>
                </a:solidFill>
                <a:ea typeface="宋体" panose="02010600030101010101" pitchFamily="2" charset="-122"/>
              </a:rPr>
              <a:t>、配网自动化</a:t>
            </a:r>
            <a:endParaRPr lang="zh-CN" altLang="en-US" sz="3600" dirty="0">
              <a:solidFill>
                <a:srgbClr val="0033CC"/>
              </a:solidFill>
              <a:ea typeface="宋体" panose="02010600030101010101" pitchFamily="2" charset="-122"/>
            </a:endParaRPr>
          </a:p>
        </p:txBody>
      </p:sp>
      <p:sp>
        <p:nvSpPr>
          <p:cNvPr id="106502" name="Rectangle 6"/>
          <p:cNvSpPr/>
          <p:nvPr/>
        </p:nvSpPr>
        <p:spPr>
          <a:xfrm>
            <a:off x="142875" y="1000125"/>
            <a:ext cx="8786813" cy="5084763"/>
          </a:xfrm>
          <a:prstGeom prst="rect">
            <a:avLst/>
          </a:prstGeom>
          <a:noFill/>
          <a:ln w="9525">
            <a:noFill/>
          </a:ln>
        </p:spPr>
        <p:txBody>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342900" lvl="0" indent="-342900" eaLnBrk="1" hangingPunct="1">
              <a:buNone/>
            </a:pPr>
            <a:r>
              <a:rPr lang="zh-CN" altLang="en-US" b="1" dirty="0">
                <a:ea typeface="宋体" panose="02010600030101010101" pitchFamily="2" charset="-122"/>
              </a:rPr>
              <a:t>        </a:t>
            </a:r>
            <a:r>
              <a:rPr lang="zh-CN" altLang="en-US" sz="4000" b="1" dirty="0">
                <a:ea typeface="宋体" panose="02010600030101010101" pitchFamily="2" charset="-122"/>
              </a:rPr>
              <a:t>配网自动化课题要求以工作单位所在一个实际的配电区域为分析基础。</a:t>
            </a:r>
            <a:endParaRPr lang="zh-CN" altLang="en-US" sz="4000" b="1" dirty="0">
              <a:ea typeface="宋体" panose="02010600030101010101" pitchFamily="2" charset="-122"/>
            </a:endParaRPr>
          </a:p>
          <a:p>
            <a:pPr marL="342900" lvl="0" indent="-342900" eaLnBrk="1" hangingPunct="1">
              <a:buNone/>
            </a:pPr>
            <a:r>
              <a:rPr lang="zh-CN" altLang="en-US" sz="4000" b="1" dirty="0">
                <a:solidFill>
                  <a:srgbClr val="000808"/>
                </a:solidFill>
                <a:ea typeface="宋体" panose="02010600030101010101" pitchFamily="2" charset="-122"/>
              </a:rPr>
              <a:t>    简单介绍实际配电区域的基本情况，除了写明配网自动化系统的作用、功能外，要求针对配网其中的</a:t>
            </a:r>
            <a:r>
              <a:rPr lang="zh-CN" altLang="en-US" sz="4000" b="1" dirty="0">
                <a:solidFill>
                  <a:srgbClr val="FF0000"/>
                </a:solidFill>
                <a:ea typeface="宋体" panose="02010600030101010101" pitchFamily="2" charset="-122"/>
              </a:rPr>
              <a:t>一个实际的环网展开讨论</a:t>
            </a:r>
            <a:r>
              <a:rPr lang="zh-CN" altLang="en-US" sz="4000" b="1" dirty="0">
                <a:solidFill>
                  <a:srgbClr val="000808"/>
                </a:solidFill>
                <a:ea typeface="宋体" panose="02010600030101010101" pitchFamily="2" charset="-122"/>
              </a:rPr>
              <a:t>，有具体一次设备、回路连接、故障发生等工作原理等内容。</a:t>
            </a:r>
            <a:endParaRPr lang="en-US" altLang="zh-CN" sz="4000" b="1" dirty="0">
              <a:solidFill>
                <a:srgbClr val="000808"/>
              </a:solidFill>
              <a:ea typeface="宋体" panose="02010600030101010101" pitchFamily="2" charset="-122"/>
            </a:endParaRPr>
          </a:p>
          <a:p>
            <a:pPr marL="342900" lvl="0" indent="-342900" eaLnBrk="1" hangingPunct="1">
              <a:buNone/>
            </a:pPr>
            <a:r>
              <a:rPr lang="zh-CN" altLang="en-US" b="1" dirty="0">
                <a:solidFill>
                  <a:srgbClr val="000808"/>
                </a:solidFill>
                <a:ea typeface="宋体" panose="02010600030101010101" pitchFamily="2" charset="-122"/>
              </a:rPr>
              <a:t>        </a:t>
            </a:r>
            <a:endParaRPr lang="zh-CN" altLang="en-US" sz="2800" b="1" dirty="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6502">
                                            <p:txEl>
                                              <p:charRg st="0" end="40"/>
                                            </p:txEl>
                                          </p:spTgt>
                                        </p:tgtEl>
                                        <p:attrNameLst>
                                          <p:attrName>style.visibility</p:attrName>
                                        </p:attrNameLst>
                                      </p:cBhvr>
                                      <p:to>
                                        <p:strVal val="visible"/>
                                      </p:to>
                                    </p:set>
                                    <p:animEffect transition="in" filter="fade">
                                      <p:cBhvr>
                                        <p:cTn id="7" dur="1000"/>
                                        <p:tgtEl>
                                          <p:spTgt spid="106502">
                                            <p:txEl>
                                              <p:charRg st="0" end="40"/>
                                            </p:txEl>
                                          </p:spTgt>
                                        </p:tgtEl>
                                      </p:cBhvr>
                                    </p:animEffect>
                                    <p:anim calcmode="lin" valueType="num">
                                      <p:cBhvr>
                                        <p:cTn id="8" dur="1000" fill="hold"/>
                                        <p:tgtEl>
                                          <p:spTgt spid="106502">
                                            <p:txEl>
                                              <p:charRg st="0" end="40"/>
                                            </p:txEl>
                                          </p:spTgt>
                                        </p:tgtEl>
                                        <p:attrNameLst>
                                          <p:attrName>ppt_x</p:attrName>
                                        </p:attrNameLst>
                                      </p:cBhvr>
                                      <p:tavLst>
                                        <p:tav tm="0">
                                          <p:val>
                                            <p:strVal val="#ppt_x"/>
                                          </p:val>
                                        </p:tav>
                                        <p:tav tm="100000">
                                          <p:val>
                                            <p:strVal val="#ppt_x"/>
                                          </p:val>
                                        </p:tav>
                                      </p:tavLst>
                                    </p:anim>
                                    <p:anim calcmode="lin" valueType="num">
                                      <p:cBhvr>
                                        <p:cTn id="9" dur="1000" fill="hold"/>
                                        <p:tgtEl>
                                          <p:spTgt spid="106502">
                                            <p:txEl>
                                              <p:charRg st="0" end="4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6502">
                                            <p:txEl>
                                              <p:charRg st="40" end="127"/>
                                            </p:txEl>
                                          </p:spTgt>
                                        </p:tgtEl>
                                        <p:attrNameLst>
                                          <p:attrName>style.visibility</p:attrName>
                                        </p:attrNameLst>
                                      </p:cBhvr>
                                      <p:to>
                                        <p:strVal val="visible"/>
                                      </p:to>
                                    </p:set>
                                    <p:animEffect transition="in" filter="fade">
                                      <p:cBhvr>
                                        <p:cTn id="14" dur="1000"/>
                                        <p:tgtEl>
                                          <p:spTgt spid="106502">
                                            <p:txEl>
                                              <p:charRg st="40" end="127"/>
                                            </p:txEl>
                                          </p:spTgt>
                                        </p:tgtEl>
                                      </p:cBhvr>
                                    </p:animEffect>
                                    <p:anim calcmode="lin" valueType="num">
                                      <p:cBhvr>
                                        <p:cTn id="15" dur="1000" fill="hold"/>
                                        <p:tgtEl>
                                          <p:spTgt spid="106502">
                                            <p:txEl>
                                              <p:charRg st="40" end="127"/>
                                            </p:txEl>
                                          </p:spTgt>
                                        </p:tgtEl>
                                        <p:attrNameLst>
                                          <p:attrName>ppt_x</p:attrName>
                                        </p:attrNameLst>
                                      </p:cBhvr>
                                      <p:tavLst>
                                        <p:tav tm="0">
                                          <p:val>
                                            <p:strVal val="#ppt_x"/>
                                          </p:val>
                                        </p:tav>
                                        <p:tav tm="100000">
                                          <p:val>
                                            <p:strVal val="#ppt_x"/>
                                          </p:val>
                                        </p:tav>
                                      </p:tavLst>
                                    </p:anim>
                                    <p:anim calcmode="lin" valueType="num">
                                      <p:cBhvr>
                                        <p:cTn id="16" dur="1000" fill="hold"/>
                                        <p:tgtEl>
                                          <p:spTgt spid="106502">
                                            <p:txEl>
                                              <p:charRg st="40" end="127"/>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6502">
                                            <p:txEl>
                                              <p:charRg st="127" end="136"/>
                                            </p:txEl>
                                          </p:spTgt>
                                        </p:tgtEl>
                                        <p:attrNameLst>
                                          <p:attrName>style.visibility</p:attrName>
                                        </p:attrNameLst>
                                      </p:cBhvr>
                                      <p:to>
                                        <p:strVal val="visible"/>
                                      </p:to>
                                    </p:set>
                                    <p:animEffect transition="in" filter="fade">
                                      <p:cBhvr>
                                        <p:cTn id="21" dur="1000"/>
                                        <p:tgtEl>
                                          <p:spTgt spid="106502">
                                            <p:txEl>
                                              <p:charRg st="127" end="136"/>
                                            </p:txEl>
                                          </p:spTgt>
                                        </p:tgtEl>
                                      </p:cBhvr>
                                    </p:animEffect>
                                    <p:anim calcmode="lin" valueType="num">
                                      <p:cBhvr>
                                        <p:cTn id="22" dur="1000" fill="hold"/>
                                        <p:tgtEl>
                                          <p:spTgt spid="106502">
                                            <p:txEl>
                                              <p:charRg st="127" end="136"/>
                                            </p:txEl>
                                          </p:spTgt>
                                        </p:tgtEl>
                                        <p:attrNameLst>
                                          <p:attrName>ppt_x</p:attrName>
                                        </p:attrNameLst>
                                      </p:cBhvr>
                                      <p:tavLst>
                                        <p:tav tm="0">
                                          <p:val>
                                            <p:strVal val="#ppt_x"/>
                                          </p:val>
                                        </p:tav>
                                        <p:tav tm="100000">
                                          <p:val>
                                            <p:strVal val="#ppt_x"/>
                                          </p:val>
                                        </p:tav>
                                      </p:tavLst>
                                    </p:anim>
                                    <p:anim calcmode="lin" valueType="num">
                                      <p:cBhvr>
                                        <p:cTn id="23" dur="1000" fill="hold"/>
                                        <p:tgtEl>
                                          <p:spTgt spid="106502">
                                            <p:txEl>
                                              <p:charRg st="127" end="13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1" name="Rectangle 3"/>
          <p:cNvSpPr>
            <a:spLocks noGrp="1" noChangeArrowheads="1"/>
          </p:cNvSpPr>
          <p:nvPr>
            <p:ph type="ctrTitle"/>
          </p:nvPr>
        </p:nvSpPr>
        <p:spPr>
          <a:xfrm>
            <a:off x="295275" y="404813"/>
            <a:ext cx="8534400" cy="719138"/>
          </a:xfrm>
        </p:spPr>
        <p:txBody>
          <a:bodyPr vert="horz" wrap="square" lIns="91440" tIns="45720" rIns="91440" bIns="45720" numCol="1" anchor="b"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0000A8"/>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j-cs"/>
              </a:rPr>
              <a:t>5</a:t>
            </a:r>
            <a:r>
              <a:rPr kumimoji="0" lang="zh-CN" altLang="en-US" sz="3600" b="1" i="0" u="none" strike="noStrike" kern="0" cap="none" spc="0" normalizeH="0" baseline="0" noProof="0" dirty="0">
                <a:ln>
                  <a:noFill/>
                </a:ln>
                <a:solidFill>
                  <a:srgbClr val="0000A8"/>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j-cs"/>
              </a:rPr>
              <a:t>、电网可靠性分析（大电网或配网）</a:t>
            </a:r>
            <a:endParaRPr kumimoji="0" lang="zh-CN" altLang="en-US" sz="3600" b="1" i="0" u="none" strike="noStrike" kern="0" cap="none" spc="0" normalizeH="0" baseline="0" noProof="0" dirty="0">
              <a:ln>
                <a:noFill/>
              </a:ln>
              <a:solidFill>
                <a:srgbClr val="0000A8"/>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j-cs"/>
            </a:endParaRPr>
          </a:p>
        </p:txBody>
      </p:sp>
      <p:sp>
        <p:nvSpPr>
          <p:cNvPr id="27652" name="Rectangle 4"/>
          <p:cNvSpPr>
            <a:spLocks noGrp="1"/>
          </p:cNvSpPr>
          <p:nvPr>
            <p:ph type="subTitle" idx="1"/>
          </p:nvPr>
        </p:nvSpPr>
        <p:spPr>
          <a:xfrm>
            <a:off x="285750" y="1357313"/>
            <a:ext cx="8569325" cy="1639887"/>
          </a:xfrm>
          <a:ln/>
        </p:spPr>
        <p:txBody>
          <a:bodyPr vert="horz" wrap="square" lIns="91440" tIns="45720" rIns="91440" bIns="45720" anchor="t" anchorCtr="0"/>
          <a:p>
            <a:pPr algn="l" eaLnBrk="1" hangingPunct="1">
              <a:lnSpc>
                <a:spcPct val="90000"/>
              </a:lnSpc>
              <a:buSzTx/>
            </a:pPr>
            <a:r>
              <a:rPr lang="zh-CN" altLang="en-US" b="1" dirty="0">
                <a:solidFill>
                  <a:srgbClr val="663300"/>
                </a:solidFill>
                <a:latin typeface="Arial" panose="020B0604020202020204" pitchFamily="34" charset="0"/>
                <a:ea typeface="宋体" panose="02010600030101010101" pitchFamily="2" charset="-122"/>
                <a:cs typeface="+mn-cs"/>
              </a:rPr>
              <a:t>       </a:t>
            </a:r>
            <a:r>
              <a:rPr lang="zh-CN" altLang="en-US" sz="3600" b="1" dirty="0">
                <a:solidFill>
                  <a:srgbClr val="663300"/>
                </a:solidFill>
                <a:latin typeface="Arial" panose="020B0604020202020204" pitchFamily="34" charset="0"/>
                <a:ea typeface="宋体" panose="02010600030101010101" pitchFamily="2" charset="-122"/>
                <a:cs typeface="+mn-cs"/>
              </a:rPr>
              <a:t>必须以</a:t>
            </a:r>
            <a:r>
              <a:rPr lang="zh-CN" altLang="en-US" sz="3600" b="1" dirty="0">
                <a:solidFill>
                  <a:srgbClr val="FF0000"/>
                </a:solidFill>
                <a:latin typeface="Arial" panose="020B0604020202020204" pitchFamily="34" charset="0"/>
                <a:ea typeface="宋体" panose="02010600030101010101" pitchFamily="2" charset="-122"/>
                <a:cs typeface="+mn-cs"/>
              </a:rPr>
              <a:t>一个实际的电网</a:t>
            </a:r>
            <a:r>
              <a:rPr lang="zh-CN" altLang="en-US" sz="3600" b="1" dirty="0">
                <a:solidFill>
                  <a:srgbClr val="663300"/>
                </a:solidFill>
                <a:latin typeface="Arial" panose="020B0604020202020204" pitchFamily="34" charset="0"/>
                <a:ea typeface="宋体" panose="02010600030101010101" pitchFamily="2" charset="-122"/>
                <a:cs typeface="+mn-cs"/>
              </a:rPr>
              <a:t>为例，有电网的参数，有设备的故障率，根据电网接线，通过计算进行可靠性分析。</a:t>
            </a:r>
            <a:endParaRPr lang="en-US" altLang="zh-CN" sz="3600" b="1" dirty="0">
              <a:solidFill>
                <a:srgbClr val="663300"/>
              </a:solidFill>
              <a:latin typeface="Arial" panose="020B0604020202020204" pitchFamily="34" charset="0"/>
              <a:ea typeface="宋体" panose="02010600030101010101" pitchFamily="2" charset="-122"/>
              <a:cs typeface="+mn-cs"/>
            </a:endParaRPr>
          </a:p>
        </p:txBody>
      </p:sp>
      <p:sp>
        <p:nvSpPr>
          <p:cNvPr id="2" name="文本框 1"/>
          <p:cNvSpPr txBox="1"/>
          <p:nvPr/>
        </p:nvSpPr>
        <p:spPr>
          <a:xfrm>
            <a:off x="414338" y="3135313"/>
            <a:ext cx="6624638" cy="590550"/>
          </a:xfrm>
          <a:prstGeom prst="rect">
            <a:avLst/>
          </a:prstGeom>
          <a:noFill/>
        </p:spPr>
        <p:txBody>
          <a:bodyPr>
            <a:spAutoFit/>
          </a:bodyPr>
          <a:lstStyle/>
          <a:p>
            <a:pPr marR="0" defTabSz="914400" eaLnBrk="1" hangingPunct="1">
              <a:lnSpc>
                <a:spcPct val="90000"/>
              </a:lnSpc>
              <a:buClrTx/>
              <a:buSzTx/>
              <a:buFontTx/>
              <a:buNone/>
              <a:defRPr/>
            </a:pPr>
            <a:r>
              <a:rPr kumimoji="0" lang="en-US" altLang="zh-CN" sz="3600" b="1" kern="1200" cap="none" spc="0" normalizeH="0" baseline="0" noProof="0" dirty="0">
                <a:solidFill>
                  <a:srgbClr val="0000A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6</a:t>
            </a:r>
            <a:r>
              <a:rPr kumimoji="0" lang="zh-CN" altLang="en-US" sz="3600" b="1" kern="1200" cap="none" spc="0" normalizeH="0" baseline="0" noProof="0" dirty="0">
                <a:solidFill>
                  <a:srgbClr val="0000A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、无功补偿和</a:t>
            </a:r>
            <a:r>
              <a:rPr kumimoji="0" lang="en-US" altLang="zh-CN" sz="3600" b="1" kern="1200" cap="none" spc="0" normalizeH="0" baseline="0" noProof="0" dirty="0">
                <a:solidFill>
                  <a:srgbClr val="0000A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VQC</a:t>
            </a:r>
            <a:r>
              <a:rPr kumimoji="0" lang="zh-CN" altLang="en-US" sz="3600" b="1" kern="1200" cap="none" spc="0" normalizeH="0" baseline="0" noProof="0" dirty="0">
                <a:solidFill>
                  <a:srgbClr val="0000A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a:t>
            </a:r>
            <a:endParaRPr kumimoji="0" lang="zh-CN" altLang="en-US" sz="3600" b="1" kern="1200" cap="none" spc="0" normalizeH="0" baseline="0" noProof="0" dirty="0">
              <a:solidFill>
                <a:srgbClr val="0000A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endParaRPr>
          </a:p>
        </p:txBody>
      </p:sp>
      <p:sp>
        <p:nvSpPr>
          <p:cNvPr id="14341" name="文本框 2"/>
          <p:cNvSpPr txBox="1"/>
          <p:nvPr/>
        </p:nvSpPr>
        <p:spPr>
          <a:xfrm>
            <a:off x="295275" y="3856038"/>
            <a:ext cx="8569325" cy="15684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spcBef>
                <a:spcPct val="0"/>
              </a:spcBef>
              <a:buClrTx/>
              <a:buFontTx/>
              <a:buNone/>
            </a:pPr>
            <a:r>
              <a:rPr lang="zh-CN" altLang="en-US" b="1" dirty="0">
                <a:solidFill>
                  <a:srgbClr val="663300"/>
                </a:solidFill>
                <a:ea typeface="宋体" panose="02010600030101010101" pitchFamily="2" charset="-122"/>
              </a:rPr>
              <a:t>       必须以一个</a:t>
            </a:r>
            <a:r>
              <a:rPr lang="zh-CN" altLang="en-US" b="1" dirty="0">
                <a:solidFill>
                  <a:srgbClr val="FF0000"/>
                </a:solidFill>
                <a:ea typeface="宋体" panose="02010600030101010101" pitchFamily="2" charset="-122"/>
              </a:rPr>
              <a:t>实际的电网或一个变电站</a:t>
            </a:r>
            <a:r>
              <a:rPr lang="zh-CN" altLang="en-US" b="1" dirty="0">
                <a:solidFill>
                  <a:srgbClr val="663300"/>
                </a:solidFill>
                <a:ea typeface="宋体" panose="02010600030101010101" pitchFamily="2" charset="-122"/>
              </a:rPr>
              <a:t>及以下供电区域为例，有电网、负荷的参数，根据不同的运行方式，进行无功补偿计算、分析。</a:t>
            </a:r>
            <a:endParaRPr lang="zh-CN" altLang="en-US" b="1" dirty="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iterate type="lt">
                                    <p:tmPct val="10000"/>
                                  </p:iterate>
                                  <p:childTnLst>
                                    <p:set>
                                      <p:cBhvr>
                                        <p:cTn id="6" fill="hold">
                                          <p:stCondLst>
                                            <p:cond delay="0"/>
                                          </p:stCondLst>
                                        </p:cTn>
                                        <p:tgtEl>
                                          <p:spTgt spid="27651"/>
                                        </p:tgtEl>
                                        <p:attrNameLst>
                                          <p:attrName>style.visibility</p:attrName>
                                        </p:attrNameLst>
                                      </p:cBhvr>
                                      <p:to>
                                        <p:strVal val="visible"/>
                                      </p:to>
                                    </p:set>
                                    <p:animEffect transition="in" filter="fade">
                                      <p:cBhvr>
                                        <p:cTn id="7" dur="799">
                                          <p:stCondLst>
                                            <p:cond delay="0"/>
                                          </p:stCondLst>
                                        </p:cTn>
                                        <p:tgtEl>
                                          <p:spTgt spid="27651"/>
                                        </p:tgtEl>
                                      </p:cBhvr>
                                    </p:animEffect>
                                    <p:anim calcmode="lin" valueType="num">
                                      <p:cBhvr>
                                        <p:cTn id="8" dur="799" fill="hold">
                                          <p:stCondLst>
                                            <p:cond delay="0"/>
                                          </p:stCondLst>
                                        </p:cTn>
                                        <p:tgtEl>
                                          <p:spTgt spid="27651"/>
                                        </p:tgtEl>
                                        <p:attrNameLst>
                                          <p:attrName>style.rotation</p:attrName>
                                        </p:attrNameLst>
                                      </p:cBhvr>
                                      <p:tavLst>
                                        <p:tav tm="0">
                                          <p:val>
                                            <p:fltVal val="720.000000"/>
                                          </p:val>
                                        </p:tav>
                                        <p:tav tm="100000">
                                          <p:val>
                                            <p:fltVal val="0.000000"/>
                                          </p:val>
                                        </p:tav>
                                      </p:tavLst>
                                    </p:anim>
                                    <p:anim calcmode="lin" valueType="num">
                                      <p:cBhvr>
                                        <p:cTn id="9" dur="799" fill="hold">
                                          <p:stCondLst>
                                            <p:cond delay="0"/>
                                          </p:stCondLst>
                                        </p:cTn>
                                        <p:tgtEl>
                                          <p:spTgt spid="27651"/>
                                        </p:tgtEl>
                                        <p:attrNameLst>
                                          <p:attrName>ppt_h</p:attrName>
                                        </p:attrNameLst>
                                      </p:cBhvr>
                                      <p:tavLst>
                                        <p:tav tm="0">
                                          <p:val>
                                            <p:fltVal val="0.000000"/>
                                          </p:val>
                                        </p:tav>
                                        <p:tav tm="100000">
                                          <p:val>
                                            <p:strVal val="#ppt_h"/>
                                          </p:val>
                                        </p:tav>
                                      </p:tavLst>
                                    </p:anim>
                                    <p:anim calcmode="lin" valueType="num">
                                      <p:cBhvr>
                                        <p:cTn id="10" dur="799" fill="hold">
                                          <p:stCondLst>
                                            <p:cond delay="0"/>
                                          </p:stCondLst>
                                        </p:cTn>
                                        <p:tgtEl>
                                          <p:spTgt spid="27651"/>
                                        </p:tgtEl>
                                        <p:attrNameLst>
                                          <p:attrName>ppt_w</p:attrName>
                                        </p:attrNameLst>
                                      </p:cBhvr>
                                      <p:tavLst>
                                        <p:tav tm="0">
                                          <p:val>
                                            <p:fltVal val="0.00000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fill="hold">
                                          <p:stCondLst>
                                            <p:cond delay="0"/>
                                          </p:stCondLst>
                                        </p:cTn>
                                        <p:tgtEl>
                                          <p:spTgt spid="27652">
                                            <p:txEl>
                                              <p:charRg st="0" end="55"/>
                                            </p:txEl>
                                          </p:spTgt>
                                        </p:tgtEl>
                                        <p:attrNameLst>
                                          <p:attrName>style.visibility</p:attrName>
                                        </p:attrNameLst>
                                      </p:cBhvr>
                                      <p:to>
                                        <p:strVal val="visible"/>
                                      </p:to>
                                    </p:set>
                                    <p:animEffect transition="in" filter="slide(fromBottom)">
                                      <p:cBhvr>
                                        <p:cTn id="15" dur="500">
                                          <p:stCondLst>
                                            <p:cond delay="0"/>
                                          </p:stCondLst>
                                        </p:cTn>
                                        <p:tgtEl>
                                          <p:spTgt spid="27652">
                                            <p:txEl>
                                              <p:charRg st="0" end="5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P spid="2765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1" name="Rectangle 3"/>
          <p:cNvSpPr>
            <a:spLocks noGrp="1"/>
          </p:cNvSpPr>
          <p:nvPr>
            <p:ph type="ctrTitle"/>
          </p:nvPr>
        </p:nvSpPr>
        <p:spPr>
          <a:xfrm>
            <a:off x="395288" y="333375"/>
            <a:ext cx="7416800" cy="719138"/>
          </a:xfrm>
          <a:ln/>
        </p:spPr>
        <p:txBody>
          <a:bodyPr vert="horz" wrap="square" lIns="91440" tIns="45720" rIns="91440" bIns="45720" anchor="b" anchorCtr="0"/>
          <a:p>
            <a:pPr algn="l" eaLnBrk="1" hangingPunct="1">
              <a:buClrTx/>
              <a:buSzTx/>
              <a:buFontTx/>
            </a:pPr>
            <a:r>
              <a:rPr lang="en-US" altLang="zh-CN" sz="4000" b="1" dirty="0">
                <a:solidFill>
                  <a:srgbClr val="0000A8"/>
                </a:solidFill>
                <a:latin typeface="Arial" panose="020B0604020202020204" pitchFamily="34" charset="0"/>
                <a:ea typeface="宋体" panose="02010600030101010101" pitchFamily="2" charset="-122"/>
                <a:cs typeface="+mj-cs"/>
              </a:rPr>
              <a:t>7</a:t>
            </a:r>
            <a:r>
              <a:rPr lang="zh-CN" altLang="en-US" sz="4000" b="1" dirty="0">
                <a:solidFill>
                  <a:srgbClr val="0000A8"/>
                </a:solidFill>
                <a:latin typeface="Arial" panose="020B0604020202020204" pitchFamily="34" charset="0"/>
                <a:ea typeface="宋体" panose="02010600030101010101" pitchFamily="2" charset="-122"/>
                <a:cs typeface="+mj-cs"/>
              </a:rPr>
              <a:t>、线损、变损分析</a:t>
            </a:r>
            <a:endParaRPr lang="zh-CN" altLang="en-US" sz="4000" b="1" dirty="0">
              <a:solidFill>
                <a:srgbClr val="0000A8"/>
              </a:solidFill>
              <a:latin typeface="Arial" panose="020B0604020202020204" pitchFamily="34" charset="0"/>
              <a:ea typeface="宋体" panose="02010600030101010101" pitchFamily="2" charset="-122"/>
              <a:cs typeface="+mj-cs"/>
            </a:endParaRPr>
          </a:p>
        </p:txBody>
      </p:sp>
      <p:sp>
        <p:nvSpPr>
          <p:cNvPr id="27652" name="Rectangle 4"/>
          <p:cNvSpPr>
            <a:spLocks noGrp="1"/>
          </p:cNvSpPr>
          <p:nvPr>
            <p:ph type="subTitle" idx="1"/>
          </p:nvPr>
        </p:nvSpPr>
        <p:spPr>
          <a:xfrm>
            <a:off x="395288" y="1052513"/>
            <a:ext cx="8569325" cy="723900"/>
          </a:xfrm>
          <a:ln/>
        </p:spPr>
        <p:txBody>
          <a:bodyPr vert="horz" wrap="square" lIns="91440" tIns="45720" rIns="91440" bIns="45720" anchor="t" anchorCtr="0"/>
          <a:p>
            <a:pPr algn="l" eaLnBrk="1" hangingPunct="1">
              <a:buSzTx/>
            </a:pPr>
            <a:r>
              <a:rPr lang="zh-CN" altLang="en-US" sz="3600" b="1" dirty="0">
                <a:solidFill>
                  <a:srgbClr val="663300"/>
                </a:solidFill>
                <a:latin typeface="Arial" panose="020B0604020202020204" pitchFamily="34" charset="0"/>
                <a:ea typeface="宋体" panose="02010600030101010101" pitchFamily="2" charset="-122"/>
                <a:cs typeface="+mn-cs"/>
              </a:rPr>
              <a:t>      应有实际的线路和变压器。</a:t>
            </a:r>
            <a:endParaRPr lang="en-US" altLang="zh-CN" sz="3600" b="1" dirty="0">
              <a:solidFill>
                <a:srgbClr val="663300"/>
              </a:solidFill>
              <a:latin typeface="Arial" panose="020B0604020202020204" pitchFamily="34" charset="0"/>
              <a:ea typeface="宋体" panose="02010600030101010101" pitchFamily="2" charset="-122"/>
              <a:cs typeface="+mn-cs"/>
            </a:endParaRPr>
          </a:p>
        </p:txBody>
      </p:sp>
      <p:sp>
        <p:nvSpPr>
          <p:cNvPr id="15364" name="文本框 1"/>
          <p:cNvSpPr txBox="1"/>
          <p:nvPr/>
        </p:nvSpPr>
        <p:spPr>
          <a:xfrm>
            <a:off x="363538" y="1771650"/>
            <a:ext cx="8280400" cy="12001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spcBef>
                <a:spcPct val="0"/>
              </a:spcBef>
              <a:buClrTx/>
              <a:buFontTx/>
              <a:buNone/>
            </a:pPr>
            <a:r>
              <a:rPr lang="en-US" altLang="zh-CN" sz="3600" b="1" dirty="0">
                <a:solidFill>
                  <a:srgbClr val="0000A8"/>
                </a:solidFill>
                <a:ea typeface="宋体" panose="02010600030101010101" pitchFamily="2" charset="-122"/>
              </a:rPr>
              <a:t>8</a:t>
            </a:r>
            <a:r>
              <a:rPr lang="zh-CN" altLang="en-US" sz="3600" b="1" dirty="0">
                <a:solidFill>
                  <a:srgbClr val="0000A8"/>
                </a:solidFill>
                <a:ea typeface="宋体" panose="02010600030101010101" pitchFamily="2" charset="-122"/>
              </a:rPr>
              <a:t>、电能计量（包括错误接线分析、计量分析及窃电）</a:t>
            </a:r>
            <a:endParaRPr lang="zh-CN" altLang="en-US" sz="3600" b="1" dirty="0">
              <a:solidFill>
                <a:srgbClr val="0000A8"/>
              </a:solidFill>
              <a:ea typeface="宋体" panose="02010600030101010101" pitchFamily="2" charset="-122"/>
            </a:endParaRPr>
          </a:p>
        </p:txBody>
      </p:sp>
      <p:sp>
        <p:nvSpPr>
          <p:cNvPr id="15365" name="矩形 2"/>
          <p:cNvSpPr/>
          <p:nvPr/>
        </p:nvSpPr>
        <p:spPr>
          <a:xfrm>
            <a:off x="539750" y="2967038"/>
            <a:ext cx="8208963" cy="1754187"/>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spcBef>
                <a:spcPct val="0"/>
              </a:spcBef>
              <a:buClrTx/>
              <a:buFontTx/>
              <a:buNone/>
            </a:pPr>
            <a:r>
              <a:rPr lang="zh-CN" altLang="en-US" sz="3600" b="1" dirty="0">
                <a:solidFill>
                  <a:srgbClr val="663300"/>
                </a:solidFill>
                <a:ea typeface="宋体" panose="02010600030101010101" pitchFamily="2" charset="-122"/>
              </a:rPr>
              <a:t>       此 </a:t>
            </a:r>
            <a:r>
              <a:rPr lang="en-US" altLang="zh-CN" sz="3600" b="1" dirty="0">
                <a:solidFill>
                  <a:srgbClr val="663300"/>
                </a:solidFill>
                <a:latin typeface="Bahnschrift" panose="020B0502040204020203" pitchFamily="34" charset="0"/>
                <a:ea typeface="宋体" panose="02010600030101010101" pitchFamily="2" charset="-122"/>
              </a:rPr>
              <a:t>2 </a:t>
            </a:r>
            <a:r>
              <a:rPr lang="zh-CN" altLang="en-US" sz="3600" b="1" dirty="0">
                <a:solidFill>
                  <a:srgbClr val="663300"/>
                </a:solidFill>
                <a:ea typeface="宋体" panose="02010600030101010101" pitchFamily="2" charset="-122"/>
              </a:rPr>
              <a:t>项均要求有实际电网为基础，有参数、进行计算、有比较分析。不允许只有理论性的叙述。</a:t>
            </a:r>
            <a:endParaRPr lang="zh-CN" altLang="en-US" sz="3600" b="1" dirty="0">
              <a:solidFill>
                <a:srgbClr val="663300"/>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iterate type="lt">
                                    <p:tmPct val="10000"/>
                                  </p:iterate>
                                  <p:childTnLst>
                                    <p:set>
                                      <p:cBhvr>
                                        <p:cTn id="6" fill="hold">
                                          <p:stCondLst>
                                            <p:cond delay="0"/>
                                          </p:stCondLst>
                                        </p:cTn>
                                        <p:tgtEl>
                                          <p:spTgt spid="27651"/>
                                        </p:tgtEl>
                                        <p:attrNameLst>
                                          <p:attrName>style.visibility</p:attrName>
                                        </p:attrNameLst>
                                      </p:cBhvr>
                                      <p:to>
                                        <p:strVal val="visible"/>
                                      </p:to>
                                    </p:set>
                                    <p:animEffect transition="in" filter="fade">
                                      <p:cBhvr>
                                        <p:cTn id="7" dur="799">
                                          <p:stCondLst>
                                            <p:cond delay="0"/>
                                          </p:stCondLst>
                                        </p:cTn>
                                        <p:tgtEl>
                                          <p:spTgt spid="27651"/>
                                        </p:tgtEl>
                                      </p:cBhvr>
                                    </p:animEffect>
                                    <p:anim calcmode="lin" valueType="num">
                                      <p:cBhvr>
                                        <p:cTn id="8" dur="799" fill="hold">
                                          <p:stCondLst>
                                            <p:cond delay="0"/>
                                          </p:stCondLst>
                                        </p:cTn>
                                        <p:tgtEl>
                                          <p:spTgt spid="27651"/>
                                        </p:tgtEl>
                                        <p:attrNameLst>
                                          <p:attrName>style.rotation</p:attrName>
                                        </p:attrNameLst>
                                      </p:cBhvr>
                                      <p:tavLst>
                                        <p:tav tm="0">
                                          <p:val>
                                            <p:fltVal val="720.000000"/>
                                          </p:val>
                                        </p:tav>
                                        <p:tav tm="100000">
                                          <p:val>
                                            <p:fltVal val="0.000000"/>
                                          </p:val>
                                        </p:tav>
                                      </p:tavLst>
                                    </p:anim>
                                    <p:anim calcmode="lin" valueType="num">
                                      <p:cBhvr>
                                        <p:cTn id="9" dur="799" fill="hold">
                                          <p:stCondLst>
                                            <p:cond delay="0"/>
                                          </p:stCondLst>
                                        </p:cTn>
                                        <p:tgtEl>
                                          <p:spTgt spid="27651"/>
                                        </p:tgtEl>
                                        <p:attrNameLst>
                                          <p:attrName>ppt_h</p:attrName>
                                        </p:attrNameLst>
                                      </p:cBhvr>
                                      <p:tavLst>
                                        <p:tav tm="0">
                                          <p:val>
                                            <p:fltVal val="0.000000"/>
                                          </p:val>
                                        </p:tav>
                                        <p:tav tm="100000">
                                          <p:val>
                                            <p:strVal val="#ppt_h"/>
                                          </p:val>
                                        </p:tav>
                                      </p:tavLst>
                                    </p:anim>
                                    <p:anim calcmode="lin" valueType="num">
                                      <p:cBhvr>
                                        <p:cTn id="10" dur="799" fill="hold">
                                          <p:stCondLst>
                                            <p:cond delay="0"/>
                                          </p:stCondLst>
                                        </p:cTn>
                                        <p:tgtEl>
                                          <p:spTgt spid="27651"/>
                                        </p:tgtEl>
                                        <p:attrNameLst>
                                          <p:attrName>ppt_w</p:attrName>
                                        </p:attrNameLst>
                                      </p:cBhvr>
                                      <p:tavLst>
                                        <p:tav tm="0">
                                          <p:val>
                                            <p:fltVal val="0.00000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fill="hold">
                                          <p:stCondLst>
                                            <p:cond delay="0"/>
                                          </p:stCondLst>
                                        </p:cTn>
                                        <p:tgtEl>
                                          <p:spTgt spid="27652">
                                            <p:txEl>
                                              <p:charRg st="0" end="19"/>
                                            </p:txEl>
                                          </p:spTgt>
                                        </p:tgtEl>
                                        <p:attrNameLst>
                                          <p:attrName>style.visibility</p:attrName>
                                        </p:attrNameLst>
                                      </p:cBhvr>
                                      <p:to>
                                        <p:strVal val="visible"/>
                                      </p:to>
                                    </p:set>
                                    <p:animEffect transition="in" filter="slide(fromBottom)">
                                      <p:cBhvr>
                                        <p:cTn id="15" dur="500">
                                          <p:stCondLst>
                                            <p:cond delay="0"/>
                                          </p:stCondLst>
                                        </p:cTn>
                                        <p:tgtEl>
                                          <p:spTgt spid="27652">
                                            <p:txEl>
                                              <p:charRg st="0"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P spid="2765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2" name="Rectangle 4"/>
          <p:cNvSpPr>
            <a:spLocks noGrp="1"/>
          </p:cNvSpPr>
          <p:nvPr>
            <p:ph type="subTitle" idx="1"/>
          </p:nvPr>
        </p:nvSpPr>
        <p:spPr>
          <a:xfrm>
            <a:off x="214313" y="428625"/>
            <a:ext cx="8569325" cy="6096000"/>
          </a:xfrm>
          <a:ln/>
        </p:spPr>
        <p:txBody>
          <a:bodyPr vert="horz" wrap="square" lIns="91440" tIns="45720" rIns="91440" bIns="45720" anchor="t" anchorCtr="0"/>
          <a:p>
            <a:pPr algn="l" eaLnBrk="1" hangingPunct="1">
              <a:lnSpc>
                <a:spcPct val="90000"/>
              </a:lnSpc>
              <a:buSzTx/>
            </a:pPr>
            <a:r>
              <a:rPr lang="en-US" altLang="zh-CN" sz="4000" b="1" dirty="0">
                <a:solidFill>
                  <a:srgbClr val="0000A8"/>
                </a:solidFill>
                <a:latin typeface="Arial" panose="020B0604020202020204" pitchFamily="34" charset="0"/>
                <a:ea typeface="宋体" panose="02010600030101010101" pitchFamily="2" charset="-122"/>
                <a:cs typeface="+mn-cs"/>
              </a:rPr>
              <a:t>9</a:t>
            </a:r>
            <a:r>
              <a:rPr lang="zh-CN" altLang="en-US" sz="4000" b="1" dirty="0">
                <a:solidFill>
                  <a:srgbClr val="0000A8"/>
                </a:solidFill>
                <a:latin typeface="Arial" panose="020B0604020202020204" pitchFamily="34" charset="0"/>
                <a:ea typeface="宋体" panose="02010600030101010101" pitchFamily="2" charset="-122"/>
                <a:cs typeface="+mn-cs"/>
              </a:rPr>
              <a:t>、状态估计、状态检修</a:t>
            </a:r>
            <a:endParaRPr lang="en-US" altLang="zh-CN" sz="4000" b="1" dirty="0">
              <a:solidFill>
                <a:srgbClr val="0000A8"/>
              </a:solidFill>
              <a:latin typeface="Arial" panose="020B0604020202020204" pitchFamily="34" charset="0"/>
              <a:ea typeface="宋体" panose="02010600030101010101" pitchFamily="2" charset="-122"/>
              <a:cs typeface="+mn-cs"/>
            </a:endParaRPr>
          </a:p>
          <a:p>
            <a:pPr algn="l" eaLnBrk="1" hangingPunct="1">
              <a:lnSpc>
                <a:spcPct val="90000"/>
              </a:lnSpc>
              <a:buSzTx/>
            </a:pPr>
            <a:r>
              <a:rPr lang="en-US" altLang="zh-CN" sz="4000" b="1" dirty="0">
                <a:solidFill>
                  <a:srgbClr val="0000A8"/>
                </a:solidFill>
                <a:latin typeface="Arial" panose="020B0604020202020204" pitchFamily="34" charset="0"/>
                <a:ea typeface="宋体" panose="02010600030101010101" pitchFamily="2" charset="-122"/>
                <a:cs typeface="+mn-cs"/>
              </a:rPr>
              <a:t>10</a:t>
            </a:r>
            <a:r>
              <a:rPr lang="zh-CN" altLang="en-US" sz="4000" b="1" dirty="0">
                <a:solidFill>
                  <a:srgbClr val="0000A8"/>
                </a:solidFill>
                <a:latin typeface="Arial" panose="020B0604020202020204" pitchFamily="34" charset="0"/>
                <a:ea typeface="宋体" panose="02010600030101010101" pitchFamily="2" charset="-122"/>
                <a:cs typeface="+mn-cs"/>
              </a:rPr>
              <a:t>、电网运行方式探讨</a:t>
            </a:r>
            <a:endParaRPr lang="en-US" altLang="zh-CN" sz="4000" b="1" dirty="0">
              <a:solidFill>
                <a:srgbClr val="0000A8"/>
              </a:solidFill>
              <a:latin typeface="Arial" panose="020B0604020202020204" pitchFamily="34" charset="0"/>
              <a:ea typeface="宋体" panose="02010600030101010101" pitchFamily="2" charset="-122"/>
              <a:cs typeface="+mn-cs"/>
            </a:endParaRPr>
          </a:p>
          <a:p>
            <a:pPr algn="l" eaLnBrk="1" hangingPunct="1">
              <a:lnSpc>
                <a:spcPct val="90000"/>
              </a:lnSpc>
              <a:buSzTx/>
            </a:pPr>
            <a:r>
              <a:rPr lang="en-US" altLang="zh-CN" sz="4000" b="1" dirty="0">
                <a:solidFill>
                  <a:srgbClr val="0000A8"/>
                </a:solidFill>
                <a:latin typeface="Arial" panose="020B0604020202020204" pitchFamily="34" charset="0"/>
                <a:ea typeface="宋体" panose="02010600030101010101" pitchFamily="2" charset="-122"/>
                <a:cs typeface="+mn-cs"/>
              </a:rPr>
              <a:t>11</a:t>
            </a:r>
            <a:r>
              <a:rPr lang="zh-CN" altLang="en-US" sz="4000" b="1" dirty="0">
                <a:solidFill>
                  <a:srgbClr val="0000A8"/>
                </a:solidFill>
                <a:latin typeface="Arial" panose="020B0604020202020204" pitchFamily="34" charset="0"/>
                <a:ea typeface="宋体" panose="02010600030101010101" pitchFamily="2" charset="-122"/>
                <a:cs typeface="+mn-cs"/>
              </a:rPr>
              <a:t>、黑启动预案</a:t>
            </a:r>
            <a:endParaRPr lang="zh-CN" altLang="en-US" sz="4000" b="1" dirty="0">
              <a:solidFill>
                <a:srgbClr val="0000A8"/>
              </a:solidFill>
              <a:latin typeface="Arial" panose="020B0604020202020204" pitchFamily="34" charset="0"/>
              <a:ea typeface="宋体" panose="02010600030101010101" pitchFamily="2" charset="-122"/>
              <a:cs typeface="+mn-cs"/>
            </a:endParaRPr>
          </a:p>
          <a:p>
            <a:pPr algn="l" eaLnBrk="1" hangingPunct="1">
              <a:lnSpc>
                <a:spcPct val="90000"/>
              </a:lnSpc>
              <a:buSzTx/>
            </a:pPr>
            <a:r>
              <a:rPr lang="en-US" altLang="zh-CN" sz="4000" b="1" dirty="0">
                <a:solidFill>
                  <a:srgbClr val="0000A8"/>
                </a:solidFill>
                <a:latin typeface="Arial" panose="020B0604020202020204" pitchFamily="34" charset="0"/>
                <a:ea typeface="宋体" panose="02010600030101010101" pitchFamily="2" charset="-122"/>
                <a:cs typeface="+mn-cs"/>
              </a:rPr>
              <a:t>12</a:t>
            </a:r>
            <a:r>
              <a:rPr lang="zh-CN" altLang="en-US" sz="4000" b="1" dirty="0">
                <a:solidFill>
                  <a:srgbClr val="0000A8"/>
                </a:solidFill>
                <a:latin typeface="Arial" panose="020B0604020202020204" pitchFamily="34" charset="0"/>
                <a:ea typeface="宋体" panose="02010600030101010101" pitchFamily="2" charset="-122"/>
                <a:cs typeface="+mn-cs"/>
              </a:rPr>
              <a:t>、接地电流的分析</a:t>
            </a:r>
            <a:endParaRPr lang="en-US" altLang="zh-CN" sz="4000" b="1" dirty="0">
              <a:solidFill>
                <a:srgbClr val="0000A8"/>
              </a:solidFill>
              <a:latin typeface="Arial" panose="020B0604020202020204" pitchFamily="34" charset="0"/>
              <a:ea typeface="宋体" panose="02010600030101010101" pitchFamily="2" charset="-122"/>
              <a:cs typeface="+mn-cs"/>
            </a:endParaRPr>
          </a:p>
          <a:p>
            <a:pPr algn="l" eaLnBrk="1" hangingPunct="1">
              <a:lnSpc>
                <a:spcPct val="90000"/>
              </a:lnSpc>
              <a:buSzTx/>
            </a:pPr>
            <a:r>
              <a:rPr lang="zh-CN" altLang="en-US" sz="4000" b="1" dirty="0">
                <a:solidFill>
                  <a:srgbClr val="663300"/>
                </a:solidFill>
                <a:latin typeface="Arial" panose="020B0604020202020204" pitchFamily="34" charset="0"/>
                <a:ea typeface="宋体" panose="02010600030101010101" pitchFamily="2" charset="-122"/>
                <a:cs typeface="+mn-cs"/>
              </a:rPr>
              <a:t>    此</a:t>
            </a:r>
            <a:r>
              <a:rPr lang="en-US" altLang="zh-CN" sz="4000" b="1" dirty="0">
                <a:solidFill>
                  <a:srgbClr val="663300"/>
                </a:solidFill>
                <a:latin typeface="Arial" panose="020B0604020202020204" pitchFamily="34" charset="0"/>
                <a:ea typeface="宋体" panose="02010600030101010101" pitchFamily="2" charset="-122"/>
                <a:cs typeface="+mn-cs"/>
              </a:rPr>
              <a:t>4</a:t>
            </a:r>
            <a:r>
              <a:rPr lang="zh-CN" altLang="en-US" sz="4000" b="1" dirty="0">
                <a:solidFill>
                  <a:srgbClr val="663300"/>
                </a:solidFill>
                <a:latin typeface="Arial" panose="020B0604020202020204" pitchFamily="34" charset="0"/>
                <a:ea typeface="宋体" panose="02010600030101010101" pitchFamily="2" charset="-122"/>
                <a:cs typeface="+mn-cs"/>
              </a:rPr>
              <a:t>项均要求有实际的系统为基础，有参数、进行计算、有比较分析。</a:t>
            </a:r>
            <a:endParaRPr lang="en-US" altLang="zh-CN" sz="4000" b="1" dirty="0">
              <a:solidFill>
                <a:srgbClr val="663300"/>
              </a:solidFill>
              <a:latin typeface="Arial" panose="020B0604020202020204" pitchFamily="34" charset="0"/>
              <a:ea typeface="宋体" panose="02010600030101010101" pitchFamily="2" charset="-122"/>
              <a:cs typeface="+mn-cs"/>
            </a:endParaRPr>
          </a:p>
          <a:p>
            <a:pPr algn="l">
              <a:buSzTx/>
            </a:pPr>
            <a:r>
              <a:rPr lang="en-US" altLang="zh-CN" sz="4000" b="1" dirty="0">
                <a:solidFill>
                  <a:srgbClr val="0000A8"/>
                </a:solidFill>
                <a:latin typeface="Arial" panose="020B0604020202020204" pitchFamily="34" charset="0"/>
                <a:ea typeface="宋体" panose="02010600030101010101" pitchFamily="2" charset="-122"/>
                <a:cs typeface="+mn-cs"/>
              </a:rPr>
              <a:t>13</a:t>
            </a:r>
            <a:r>
              <a:rPr lang="zh-CN" altLang="en-US" sz="4000" b="1" dirty="0">
                <a:solidFill>
                  <a:srgbClr val="0000A8"/>
                </a:solidFill>
                <a:latin typeface="Arial" panose="020B0604020202020204" pitchFamily="34" charset="0"/>
                <a:ea typeface="宋体" panose="02010600030101010101" pitchFamily="2" charset="-122"/>
                <a:cs typeface="+mn-cs"/>
              </a:rPr>
              <a:t>、谐波分析和谐波计量</a:t>
            </a:r>
            <a:endParaRPr lang="en-US" altLang="zh-CN" sz="4000" b="1" dirty="0">
              <a:solidFill>
                <a:srgbClr val="0000A8"/>
              </a:solidFill>
              <a:latin typeface="Arial" panose="020B0604020202020204" pitchFamily="34" charset="0"/>
              <a:ea typeface="宋体" panose="02010600030101010101" pitchFamily="2" charset="-122"/>
              <a:cs typeface="+mn-cs"/>
            </a:endParaRPr>
          </a:p>
          <a:p>
            <a:pPr algn="l">
              <a:buSzTx/>
            </a:pPr>
            <a:r>
              <a:rPr lang="zh-CN" altLang="en-US" sz="4000" b="1" dirty="0">
                <a:solidFill>
                  <a:srgbClr val="663300"/>
                </a:solidFill>
                <a:latin typeface="Arial" panose="020B0604020202020204" pitchFamily="34" charset="0"/>
                <a:ea typeface="宋体" panose="02010600030101010101" pitchFamily="2" charset="-122"/>
                <a:cs typeface="+mn-cs"/>
              </a:rPr>
              <a:t>       应有一个实际的企业或电网，简介，谐波数值计算。</a:t>
            </a:r>
            <a:endParaRPr lang="zh-CN" altLang="en-US" sz="4000" b="1" dirty="0">
              <a:solidFill>
                <a:srgbClr val="663300"/>
              </a:solidFill>
              <a:latin typeface="Arial" panose="020B0604020202020204" pitchFamily="34" charset="0"/>
              <a:ea typeface="宋体" panose="02010600030101010101" pitchFamily="2" charset="-122"/>
              <a:cs typeface="+mn-cs"/>
            </a:endParaRPr>
          </a:p>
          <a:p>
            <a:pPr algn="l" eaLnBrk="1" hangingPunct="1">
              <a:lnSpc>
                <a:spcPct val="90000"/>
              </a:lnSpc>
              <a:buSzTx/>
            </a:pPr>
            <a:endParaRPr lang="en-US" altLang="zh-CN" sz="4400" b="1" dirty="0">
              <a:solidFill>
                <a:srgbClr val="663300"/>
              </a:solidFill>
              <a:latin typeface="Arial" panose="020B0604020202020204" pitchFamily="34" charset="0"/>
              <a:ea typeface="宋体" panose="02010600030101010101" pitchFamily="2" charset="-122"/>
              <a:cs typeface="+mn-cs"/>
            </a:endParaRPr>
          </a:p>
          <a:p>
            <a:pPr algn="l" eaLnBrk="1" hangingPunct="1">
              <a:lnSpc>
                <a:spcPct val="90000"/>
              </a:lnSpc>
              <a:buSzTx/>
            </a:pPr>
            <a:endParaRPr lang="zh-CN" altLang="en-US" b="1" dirty="0">
              <a:solidFill>
                <a:srgbClr val="663300"/>
              </a:solidFill>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fill="hold">
                                          <p:stCondLst>
                                            <p:cond delay="0"/>
                                          </p:stCondLst>
                                        </p:cTn>
                                        <p:tgtEl>
                                          <p:spTgt spid="27652">
                                            <p:txEl>
                                              <p:charRg st="0" end="12"/>
                                            </p:txEl>
                                          </p:spTgt>
                                        </p:tgtEl>
                                        <p:attrNameLst>
                                          <p:attrName>style.visibility</p:attrName>
                                        </p:attrNameLst>
                                      </p:cBhvr>
                                      <p:to>
                                        <p:strVal val="visible"/>
                                      </p:to>
                                    </p:set>
                                    <p:animEffect transition="in" filter="slide(fromBottom)">
                                      <p:cBhvr>
                                        <p:cTn id="7" dur="500">
                                          <p:stCondLst>
                                            <p:cond delay="0"/>
                                          </p:stCondLst>
                                        </p:cTn>
                                        <p:tgtEl>
                                          <p:spTgt spid="27652">
                                            <p:txEl>
                                              <p:charRg st="0" end="1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fill="hold">
                                          <p:stCondLst>
                                            <p:cond delay="0"/>
                                          </p:stCondLst>
                                        </p:cTn>
                                        <p:tgtEl>
                                          <p:spTgt spid="27652">
                                            <p:txEl>
                                              <p:charRg st="12" end="24"/>
                                            </p:txEl>
                                          </p:spTgt>
                                        </p:tgtEl>
                                        <p:attrNameLst>
                                          <p:attrName>style.visibility</p:attrName>
                                        </p:attrNameLst>
                                      </p:cBhvr>
                                      <p:to>
                                        <p:strVal val="visible"/>
                                      </p:to>
                                    </p:set>
                                    <p:animEffect transition="in" filter="slide(fromBottom)">
                                      <p:cBhvr>
                                        <p:cTn id="12" dur="500">
                                          <p:stCondLst>
                                            <p:cond delay="0"/>
                                          </p:stCondLst>
                                        </p:cTn>
                                        <p:tgtEl>
                                          <p:spTgt spid="27652">
                                            <p:txEl>
                                              <p:charRg st="12" end="2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fill="hold">
                                          <p:stCondLst>
                                            <p:cond delay="0"/>
                                          </p:stCondLst>
                                        </p:cTn>
                                        <p:tgtEl>
                                          <p:spTgt spid="27652">
                                            <p:txEl>
                                              <p:charRg st="24" end="33"/>
                                            </p:txEl>
                                          </p:spTgt>
                                        </p:tgtEl>
                                        <p:attrNameLst>
                                          <p:attrName>style.visibility</p:attrName>
                                        </p:attrNameLst>
                                      </p:cBhvr>
                                      <p:to>
                                        <p:strVal val="visible"/>
                                      </p:to>
                                    </p:set>
                                    <p:animEffect transition="in" filter="slide(fromBottom)">
                                      <p:cBhvr>
                                        <p:cTn id="17" dur="500">
                                          <p:stCondLst>
                                            <p:cond delay="0"/>
                                          </p:stCondLst>
                                        </p:cTn>
                                        <p:tgtEl>
                                          <p:spTgt spid="27652">
                                            <p:txEl>
                                              <p:charRg st="24" end="3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fill="hold">
                                          <p:stCondLst>
                                            <p:cond delay="0"/>
                                          </p:stCondLst>
                                        </p:cTn>
                                        <p:tgtEl>
                                          <p:spTgt spid="27652">
                                            <p:txEl>
                                              <p:charRg st="33" end="44"/>
                                            </p:txEl>
                                          </p:spTgt>
                                        </p:tgtEl>
                                        <p:attrNameLst>
                                          <p:attrName>style.visibility</p:attrName>
                                        </p:attrNameLst>
                                      </p:cBhvr>
                                      <p:to>
                                        <p:strVal val="visible"/>
                                      </p:to>
                                    </p:set>
                                    <p:animEffect transition="in" filter="slide(fromBottom)">
                                      <p:cBhvr>
                                        <p:cTn id="22" dur="500">
                                          <p:stCondLst>
                                            <p:cond delay="0"/>
                                          </p:stCondLst>
                                        </p:cTn>
                                        <p:tgtEl>
                                          <p:spTgt spid="27652">
                                            <p:txEl>
                                              <p:charRg st="33" end="4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fill="hold">
                                          <p:stCondLst>
                                            <p:cond delay="0"/>
                                          </p:stCondLst>
                                        </p:cTn>
                                        <p:tgtEl>
                                          <p:spTgt spid="27652">
                                            <p:txEl>
                                              <p:charRg st="44" end="80"/>
                                            </p:txEl>
                                          </p:spTgt>
                                        </p:tgtEl>
                                        <p:attrNameLst>
                                          <p:attrName>style.visibility</p:attrName>
                                        </p:attrNameLst>
                                      </p:cBhvr>
                                      <p:to>
                                        <p:strVal val="visible"/>
                                      </p:to>
                                    </p:set>
                                    <p:animEffect transition="in" filter="slide(fromBottom)">
                                      <p:cBhvr>
                                        <p:cTn id="27" dur="500">
                                          <p:stCondLst>
                                            <p:cond delay="0"/>
                                          </p:stCondLst>
                                        </p:cTn>
                                        <p:tgtEl>
                                          <p:spTgt spid="27652">
                                            <p:txEl>
                                              <p:charRg st="44" end="8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fill="hold">
                                          <p:stCondLst>
                                            <p:cond delay="0"/>
                                          </p:stCondLst>
                                        </p:cTn>
                                        <p:tgtEl>
                                          <p:spTgt spid="27652">
                                            <p:txEl>
                                              <p:charRg st="80" end="93"/>
                                            </p:txEl>
                                          </p:spTgt>
                                        </p:tgtEl>
                                        <p:attrNameLst>
                                          <p:attrName>style.visibility</p:attrName>
                                        </p:attrNameLst>
                                      </p:cBhvr>
                                      <p:to>
                                        <p:strVal val="visible"/>
                                      </p:to>
                                    </p:set>
                                    <p:animEffect transition="in" filter="slide(fromBottom)">
                                      <p:cBhvr>
                                        <p:cTn id="32" dur="500">
                                          <p:stCondLst>
                                            <p:cond delay="0"/>
                                          </p:stCondLst>
                                        </p:cTn>
                                        <p:tgtEl>
                                          <p:spTgt spid="27652">
                                            <p:txEl>
                                              <p:charRg st="80" end="9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fill="hold">
                                          <p:stCondLst>
                                            <p:cond delay="0"/>
                                          </p:stCondLst>
                                        </p:cTn>
                                        <p:tgtEl>
                                          <p:spTgt spid="27652">
                                            <p:txEl>
                                              <p:charRg st="93" end="124"/>
                                            </p:txEl>
                                          </p:spTgt>
                                        </p:tgtEl>
                                        <p:attrNameLst>
                                          <p:attrName>style.visibility</p:attrName>
                                        </p:attrNameLst>
                                      </p:cBhvr>
                                      <p:to>
                                        <p:strVal val="visible"/>
                                      </p:to>
                                    </p:set>
                                    <p:animEffect transition="in" filter="slide(fromBottom)">
                                      <p:cBhvr>
                                        <p:cTn id="37" dur="500">
                                          <p:stCondLst>
                                            <p:cond delay="0"/>
                                          </p:stCondLst>
                                        </p:cTn>
                                        <p:tgtEl>
                                          <p:spTgt spid="27652">
                                            <p:txEl>
                                              <p:charRg st="93" end="1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7"/>
          <p:cNvSpPr/>
          <p:nvPr/>
        </p:nvSpPr>
        <p:spPr>
          <a:xfrm>
            <a:off x="250825" y="908050"/>
            <a:ext cx="8569325" cy="56324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spcBef>
                <a:spcPct val="0"/>
              </a:spcBef>
              <a:buClrTx/>
              <a:buFontTx/>
              <a:buNone/>
            </a:pPr>
            <a:r>
              <a:rPr lang="en-US" altLang="zh-CN" sz="3600" b="1" dirty="0">
                <a:solidFill>
                  <a:srgbClr val="000066"/>
                </a:solidFill>
                <a:ea typeface="宋体" panose="02010600030101010101" pitchFamily="2" charset="-122"/>
              </a:rPr>
              <a:t>14</a:t>
            </a:r>
            <a:r>
              <a:rPr lang="zh-CN" altLang="en-US" sz="3600" b="1" dirty="0">
                <a:solidFill>
                  <a:srgbClr val="000066"/>
                </a:solidFill>
                <a:ea typeface="宋体" panose="02010600030101010101" pitchFamily="2" charset="-122"/>
              </a:rPr>
              <a:t>、设备（指发电机、变压器、线路等）故障分析和电网事故分析</a:t>
            </a:r>
            <a:endParaRPr lang="en-US" altLang="zh-CN" sz="3600" b="1" dirty="0">
              <a:solidFill>
                <a:srgbClr val="000066"/>
              </a:solidFill>
              <a:ea typeface="宋体" panose="02010600030101010101" pitchFamily="2" charset="-122"/>
            </a:endParaRPr>
          </a:p>
          <a:p>
            <a:pPr marL="0" lvl="0" indent="0" eaLnBrk="1" hangingPunct="1">
              <a:spcBef>
                <a:spcPct val="0"/>
              </a:spcBef>
              <a:buClrTx/>
              <a:buFontTx/>
              <a:buNone/>
            </a:pPr>
            <a:r>
              <a:rPr lang="zh-CN" altLang="en-US" sz="3600" b="1" dirty="0">
                <a:solidFill>
                  <a:srgbClr val="000066"/>
                </a:solidFill>
                <a:ea typeface="宋体" panose="02010600030101010101" pitchFamily="2" charset="-122"/>
              </a:rPr>
              <a:t>       应有实际案例，并说明现象、原因、处理过程、反事故预案。</a:t>
            </a:r>
            <a:endParaRPr lang="zh-CN" altLang="en-US" sz="3600" b="1" dirty="0">
              <a:solidFill>
                <a:srgbClr val="000066"/>
              </a:solidFill>
              <a:ea typeface="宋体" panose="02010600030101010101" pitchFamily="2" charset="-122"/>
            </a:endParaRPr>
          </a:p>
          <a:p>
            <a:pPr marL="0" lvl="0" indent="0" eaLnBrk="1" hangingPunct="1">
              <a:spcBef>
                <a:spcPct val="0"/>
              </a:spcBef>
              <a:buClrTx/>
              <a:buFontTx/>
              <a:buNone/>
            </a:pPr>
            <a:r>
              <a:rPr lang="en-US" altLang="zh-CN" sz="3600" b="1" dirty="0">
                <a:solidFill>
                  <a:srgbClr val="000066"/>
                </a:solidFill>
                <a:ea typeface="宋体" panose="02010600030101010101" pitchFamily="2" charset="-122"/>
              </a:rPr>
              <a:t>15</a:t>
            </a:r>
            <a:r>
              <a:rPr lang="zh-CN" altLang="en-US" sz="3600" b="1" dirty="0">
                <a:solidFill>
                  <a:srgbClr val="000066"/>
                </a:solidFill>
                <a:ea typeface="宋体" panose="02010600030101010101" pitchFamily="2" charset="-122"/>
              </a:rPr>
              <a:t>、防雷保护、设备实验分析</a:t>
            </a:r>
            <a:endParaRPr lang="en-US" altLang="zh-CN" sz="3600" b="1" dirty="0">
              <a:solidFill>
                <a:srgbClr val="000066"/>
              </a:solidFill>
              <a:ea typeface="宋体" panose="02010600030101010101" pitchFamily="2" charset="-122"/>
            </a:endParaRPr>
          </a:p>
          <a:p>
            <a:pPr marL="0" lvl="0" indent="0" eaLnBrk="1" hangingPunct="1">
              <a:spcBef>
                <a:spcPct val="0"/>
              </a:spcBef>
              <a:buClrTx/>
              <a:buFontTx/>
              <a:buNone/>
            </a:pPr>
            <a:r>
              <a:rPr lang="zh-CN" altLang="en-US" sz="3600" b="1" dirty="0">
                <a:solidFill>
                  <a:srgbClr val="000066"/>
                </a:solidFill>
                <a:ea typeface="宋体" panose="02010600030101010101" pitchFamily="2" charset="-122"/>
              </a:rPr>
              <a:t>      应有实际的线路、设备，试验数据。</a:t>
            </a:r>
            <a:r>
              <a:rPr lang="en-US" altLang="zh-CN" sz="3600" b="1" dirty="0">
                <a:solidFill>
                  <a:srgbClr val="000066"/>
                </a:solidFill>
                <a:ea typeface="宋体" panose="02010600030101010101" pitchFamily="2" charset="-122"/>
              </a:rPr>
              <a:t>16</a:t>
            </a:r>
            <a:r>
              <a:rPr lang="zh-CN" altLang="en-US" sz="3600" b="1" dirty="0">
                <a:solidFill>
                  <a:srgbClr val="000066"/>
                </a:solidFill>
                <a:ea typeface="宋体" panose="02010600030101010101" pitchFamily="2" charset="-122"/>
              </a:rPr>
              <a:t>、电气工程管理、营销类、电费电价分析</a:t>
            </a:r>
            <a:endParaRPr lang="en-US" altLang="zh-CN" sz="3600" b="1" dirty="0">
              <a:solidFill>
                <a:srgbClr val="000066"/>
              </a:solidFill>
              <a:ea typeface="宋体" panose="02010600030101010101" pitchFamily="2" charset="-122"/>
            </a:endParaRPr>
          </a:p>
          <a:p>
            <a:pPr marL="0" lvl="0" indent="0" eaLnBrk="1" hangingPunct="1">
              <a:spcBef>
                <a:spcPct val="0"/>
              </a:spcBef>
              <a:buClrTx/>
              <a:buFontTx/>
              <a:buNone/>
            </a:pPr>
            <a:r>
              <a:rPr lang="zh-CN" altLang="en-US" sz="3600" b="1" dirty="0">
                <a:solidFill>
                  <a:srgbClr val="000066"/>
                </a:solidFill>
                <a:ea typeface="宋体" panose="02010600030101010101" pitchFamily="2" charset="-122"/>
              </a:rPr>
              <a:t>      应有实际的案例、数据分析。增加做一个电气设计附加题。      </a:t>
            </a:r>
            <a:endParaRPr lang="zh-CN" altLang="en-US" sz="3600" b="1" dirty="0">
              <a:solidFill>
                <a:srgbClr val="000066"/>
              </a:solidFill>
              <a:ea typeface="宋体" panose="0201060003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Rectangle 3"/>
          <p:cNvSpPr>
            <a:spLocks noGrp="1"/>
          </p:cNvSpPr>
          <p:nvPr>
            <p:ph type="ctrTitle"/>
          </p:nvPr>
        </p:nvSpPr>
        <p:spPr>
          <a:xfrm>
            <a:off x="323850" y="115888"/>
            <a:ext cx="7920038" cy="652462"/>
          </a:xfrm>
          <a:ln/>
        </p:spPr>
        <p:txBody>
          <a:bodyPr vert="horz" wrap="square" lIns="91440" tIns="45720" rIns="91440" bIns="45720" anchor="b" anchorCtr="0"/>
          <a:p>
            <a:pPr algn="l" eaLnBrk="1" hangingPunct="1">
              <a:buClrTx/>
              <a:buSzTx/>
              <a:buFontTx/>
            </a:pPr>
            <a:r>
              <a:rPr lang="en-US" altLang="zh-CN" sz="3600" b="1" dirty="0">
                <a:solidFill>
                  <a:srgbClr val="0000A8"/>
                </a:solidFill>
                <a:latin typeface="Arial" panose="020B0604020202020204" pitchFamily="34" charset="0"/>
                <a:ea typeface="宋体" panose="02010600030101010101" pitchFamily="2" charset="-122"/>
                <a:cs typeface="+mj-cs"/>
              </a:rPr>
              <a:t>17</a:t>
            </a:r>
            <a:r>
              <a:rPr lang="zh-CN" altLang="en-US" sz="3600" b="1" dirty="0">
                <a:solidFill>
                  <a:srgbClr val="0000A8"/>
                </a:solidFill>
                <a:latin typeface="Arial" panose="020B0604020202020204" pitchFamily="34" charset="0"/>
                <a:ea typeface="宋体" panose="02010600030101010101" pitchFamily="2" charset="-122"/>
                <a:cs typeface="+mj-cs"/>
              </a:rPr>
              <a:t>、变电站设计远程辅导课题</a:t>
            </a:r>
            <a:endParaRPr lang="zh-CN" altLang="en-US" sz="3600" b="1" dirty="0">
              <a:solidFill>
                <a:srgbClr val="0000A8"/>
              </a:solidFill>
              <a:latin typeface="Arial" panose="020B0604020202020204" pitchFamily="34" charset="0"/>
              <a:ea typeface="宋体" panose="02010600030101010101" pitchFamily="2" charset="-122"/>
              <a:cs typeface="+mj-cs"/>
            </a:endParaRPr>
          </a:p>
        </p:txBody>
      </p:sp>
      <p:sp>
        <p:nvSpPr>
          <p:cNvPr id="25604" name="Rectangle 4"/>
          <p:cNvSpPr>
            <a:spLocks noGrp="1"/>
          </p:cNvSpPr>
          <p:nvPr>
            <p:ph type="subTitle" idx="1"/>
          </p:nvPr>
        </p:nvSpPr>
        <p:spPr>
          <a:xfrm>
            <a:off x="454025" y="768350"/>
            <a:ext cx="8424863" cy="3021013"/>
          </a:xfrm>
          <a:ln/>
        </p:spPr>
        <p:txBody>
          <a:bodyPr vert="horz" wrap="square" lIns="91440" tIns="45720" rIns="91440" bIns="45720" anchor="t" anchorCtr="0"/>
          <a:p>
            <a:pPr algn="l" eaLnBrk="1" hangingPunct="1">
              <a:lnSpc>
                <a:spcPct val="90000"/>
              </a:lnSpc>
              <a:buSzTx/>
            </a:pPr>
            <a:r>
              <a:rPr lang="en-US" altLang="zh-CN" sz="2800" dirty="0">
                <a:solidFill>
                  <a:srgbClr val="660033"/>
                </a:solidFill>
                <a:latin typeface="Arial" panose="020B0604020202020204" pitchFamily="34" charset="0"/>
                <a:ea typeface="宋体" panose="02010600030101010101" pitchFamily="2" charset="-122"/>
                <a:cs typeface="+mn-cs"/>
              </a:rPr>
              <a:t>       </a:t>
            </a:r>
            <a:r>
              <a:rPr lang="zh-CN" altLang="en-US" sz="2800" dirty="0">
                <a:solidFill>
                  <a:srgbClr val="660033"/>
                </a:solidFill>
                <a:latin typeface="Arial" panose="020B0604020202020204" pitchFamily="34" charset="0"/>
                <a:ea typeface="宋体" panose="02010600030101010101" pitchFamily="2" charset="-122"/>
                <a:cs typeface="+mn-cs"/>
              </a:rPr>
              <a:t>此类题目</a:t>
            </a:r>
            <a:r>
              <a:rPr lang="zh-CN" altLang="en-US" sz="2800" b="1" dirty="0">
                <a:solidFill>
                  <a:srgbClr val="000808"/>
                </a:solidFill>
                <a:latin typeface="Arial" panose="020B0604020202020204" pitchFamily="34" charset="0"/>
                <a:ea typeface="宋体" panose="02010600030101010101" pitchFamily="2" charset="-122"/>
                <a:cs typeface="+mn-cs"/>
              </a:rPr>
              <a:t>在网上由指导教师定期辅导设计</a:t>
            </a:r>
            <a:r>
              <a:rPr lang="zh-CN" altLang="en-US" sz="2800" dirty="0">
                <a:solidFill>
                  <a:srgbClr val="CC0000"/>
                </a:solidFill>
                <a:latin typeface="Arial" panose="020B0604020202020204" pitchFamily="34" charset="0"/>
                <a:ea typeface="宋体" panose="02010600030101010101" pitchFamily="2" charset="-122"/>
                <a:cs typeface="+mn-cs"/>
              </a:rPr>
              <a:t>。</a:t>
            </a:r>
            <a:endParaRPr lang="en-US" altLang="zh-CN" sz="2800" dirty="0">
              <a:solidFill>
                <a:srgbClr val="CC0000"/>
              </a:solidFill>
              <a:latin typeface="Arial" panose="020B0604020202020204" pitchFamily="34" charset="0"/>
              <a:ea typeface="宋体" panose="02010600030101010101" pitchFamily="2" charset="-122"/>
              <a:cs typeface="+mn-cs"/>
            </a:endParaRPr>
          </a:p>
          <a:p>
            <a:pPr algn="l" eaLnBrk="1" hangingPunct="1">
              <a:lnSpc>
                <a:spcPct val="90000"/>
              </a:lnSpc>
              <a:buSzTx/>
            </a:pPr>
            <a:r>
              <a:rPr lang="zh-CN" altLang="en-US" sz="2800" b="1" dirty="0">
                <a:solidFill>
                  <a:srgbClr val="CC0000"/>
                </a:solidFill>
                <a:latin typeface="Arial" panose="020B0604020202020204" pitchFamily="34" charset="0"/>
                <a:ea typeface="宋体" panose="02010600030101010101" pitchFamily="2" charset="-122"/>
                <a:cs typeface="+mn-cs"/>
              </a:rPr>
              <a:t>      远程辅导课题的题目申请名填“远程辅导变电站设计”，提纲可以不填。由指导教师发邮件给出设计任务书。</a:t>
            </a:r>
            <a:endParaRPr lang="en-US" altLang="zh-CN" sz="2800" b="1" dirty="0">
              <a:solidFill>
                <a:srgbClr val="CC0000"/>
              </a:solidFill>
              <a:latin typeface="Arial" panose="020B0604020202020204" pitchFamily="34" charset="0"/>
              <a:ea typeface="宋体" panose="02010600030101010101" pitchFamily="2" charset="-122"/>
              <a:cs typeface="+mn-cs"/>
            </a:endParaRPr>
          </a:p>
          <a:p>
            <a:pPr algn="l" eaLnBrk="1" hangingPunct="1">
              <a:lnSpc>
                <a:spcPct val="90000"/>
              </a:lnSpc>
              <a:buSzTx/>
            </a:pPr>
            <a:r>
              <a:rPr lang="zh-CN" altLang="en-US" sz="2800" b="1" dirty="0">
                <a:solidFill>
                  <a:srgbClr val="CC0000"/>
                </a:solidFill>
                <a:latin typeface="Arial" panose="020B0604020202020204" pitchFamily="34" charset="0"/>
                <a:ea typeface="宋体" panose="02010600030101010101" pitchFamily="2" charset="-122"/>
                <a:cs typeface="+mn-cs"/>
              </a:rPr>
              <a:t>      每两周指导教师在网上发布按序分段内容的具体计算、选择例题，学生按照例题做法代入设计任务书的数据并进行计算和设备选择。</a:t>
            </a:r>
            <a:endParaRPr lang="zh-CN" altLang="en-US" sz="2800" b="1" dirty="0">
              <a:solidFill>
                <a:srgbClr val="CC0000"/>
              </a:solidFill>
              <a:latin typeface="Arial" panose="020B0604020202020204" pitchFamily="34" charset="0"/>
              <a:ea typeface="宋体" panose="02010600030101010101" pitchFamily="2" charset="-122"/>
              <a:cs typeface="+mn-cs"/>
            </a:endParaRPr>
          </a:p>
        </p:txBody>
      </p:sp>
      <p:sp>
        <p:nvSpPr>
          <p:cNvPr id="6" name="Rectangle 4"/>
          <p:cNvSpPr txBox="1">
            <a:spLocks noChangeArrowheads="1"/>
          </p:cNvSpPr>
          <p:nvPr/>
        </p:nvSpPr>
        <p:spPr bwMode="auto">
          <a:xfrm>
            <a:off x="388938" y="3716338"/>
            <a:ext cx="8575675" cy="2736850"/>
          </a:xfrm>
          <a:prstGeom prst="rect">
            <a:avLst/>
          </a:prstGeom>
          <a:noFill/>
          <a:ln>
            <a:noFill/>
          </a:ln>
        </p:spPr>
        <p:txBody>
          <a:bodyPr/>
          <a:lstStyle>
            <a:lvl1pPr marL="0" indent="0" algn="r" rtl="0" eaLnBrk="0" fontAlgn="base" hangingPunct="0">
              <a:spcBef>
                <a:spcPct val="20000"/>
              </a:spcBef>
              <a:spcAft>
                <a:spcPct val="0"/>
              </a:spcAft>
              <a:buClr>
                <a:schemeClr val="accent1"/>
              </a:buClr>
              <a:buFont typeface="Wingdings" panose="05000000000000000000" pitchFamily="2" charset="2"/>
              <a:buNone/>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vl6pPr marL="25146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6pPr>
            <a:lvl7pPr marL="29718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7pPr>
            <a:lvl8pPr marL="34290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8pPr>
            <a:lvl9pPr marL="38862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defRPr/>
            </a:pPr>
            <a:r>
              <a:rPr kumimoji="0" lang="zh-CN" altLang="en-US" sz="2800" b="0" i="0" u="none" strike="noStrike" kern="0" cap="none" spc="0" normalizeH="0" baseline="0" noProof="0" dirty="0">
                <a:ln>
                  <a:noFill/>
                </a:ln>
                <a:solidFill>
                  <a:srgbClr val="CC0000"/>
                </a:solidFill>
                <a:effectLst/>
                <a:uLnTx/>
                <a:uFillTx/>
                <a:latin typeface="Arial" panose="020B0604020202020204" pitchFamily="34" charset="0"/>
                <a:ea typeface="宋体" panose="02010600030101010101" pitchFamily="2" charset="-122"/>
                <a:cs typeface="+mn-cs"/>
              </a:rPr>
              <a:t>      </a:t>
            </a:r>
            <a:r>
              <a:rPr kumimoji="0" lang="zh-CN" altLang="en-US" sz="2800" b="1" i="0" u="none" strike="noStrike" kern="0" cap="none" spc="0" normalizeH="0" baseline="0" noProof="0" dirty="0">
                <a:ln>
                  <a:noFill/>
                </a:ln>
                <a:solidFill>
                  <a:srgbClr val="CC0000"/>
                </a:solidFill>
                <a:effectLst/>
                <a:uLnTx/>
                <a:uFillTx/>
                <a:latin typeface="Arial" panose="020B0604020202020204" pitchFamily="34" charset="0"/>
                <a:ea typeface="宋体" panose="02010600030101010101" pitchFamily="2" charset="-122"/>
                <a:cs typeface="+mn-cs"/>
              </a:rPr>
              <a:t>选择例题中包含设备的用途及基本原理。在答辩时需要学生回答。</a:t>
            </a:r>
            <a:endParaRPr kumimoji="0" lang="en-US" altLang="zh-CN" sz="2800" b="1" i="0" u="none" strike="noStrike" kern="0" cap="none" spc="0" normalizeH="0" baseline="0" noProof="0" dirty="0">
              <a:ln>
                <a:noFill/>
              </a:ln>
              <a:solidFill>
                <a:srgbClr val="CC00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defRPr/>
            </a:pPr>
            <a:r>
              <a:rPr kumimoji="0" lang="zh-CN" altLang="en-US" sz="2800" b="1" i="0" u="none" strike="noStrike" kern="0" cap="none" spc="0" normalizeH="0" baseline="0" noProof="0" dirty="0">
                <a:ln>
                  <a:noFill/>
                </a:ln>
                <a:solidFill>
                  <a:srgbClr val="CC0000"/>
                </a:solidFill>
                <a:effectLst/>
                <a:uLnTx/>
                <a:uFillTx/>
                <a:latin typeface="Arial" panose="020B0604020202020204" pitchFamily="34" charset="0"/>
                <a:ea typeface="宋体" panose="02010600030101010101" pitchFamily="2" charset="-122"/>
                <a:cs typeface="+mn-cs"/>
              </a:rPr>
              <a:t>      做该类课题的学生需要跟随进度，在教师发布内容后两周内把做好的内容反馈给指导教师，指导教师要及时检查和修改并回复。若在教师发布内容后的四周时间里没有把设计内容做好并反馈给指导教师，该学生将失去毕业答辩资格。     </a:t>
            </a:r>
            <a:endParaRPr kumimoji="0" lang="en-US" altLang="zh-CN" sz="2800" b="1" i="0" u="none" strike="noStrike" kern="0" cap="none" spc="0" normalizeH="0" baseline="0" noProof="0" dirty="0">
              <a:ln>
                <a:noFill/>
              </a:ln>
              <a:solidFill>
                <a:srgbClr val="CC00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defRPr/>
            </a:pPr>
            <a:r>
              <a:rPr kumimoji="0" lang="zh-CN" altLang="en-US" sz="2800" b="1" i="0" u="none" strike="noStrike" kern="0" cap="none" spc="0" normalizeH="0" baseline="0" noProof="0" dirty="0">
                <a:ln>
                  <a:noFill/>
                </a:ln>
                <a:solidFill>
                  <a:srgbClr val="CC0000"/>
                </a:solidFill>
                <a:effectLst/>
                <a:uLnTx/>
                <a:uFillTx/>
                <a:latin typeface="Arial" panose="020B0604020202020204" pitchFamily="34" charset="0"/>
                <a:ea typeface="宋体" panose="02010600030101010101" pitchFamily="2" charset="-122"/>
                <a:cs typeface="+mn-cs"/>
              </a:rPr>
              <a:t>     </a:t>
            </a:r>
            <a:endParaRPr kumimoji="0" lang="zh-CN" altLang="en-US" sz="2800" b="1" i="0" u="none" strike="noStrike" kern="0" cap="none" spc="0" normalizeH="0" baseline="0" noProof="0" dirty="0">
              <a:ln>
                <a:noFill/>
              </a:ln>
              <a:solidFill>
                <a:srgbClr val="CC0000"/>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iterate type="lt">
                                    <p:tmPct val="10000"/>
                                  </p:iterate>
                                  <p:childTnLst>
                                    <p:set>
                                      <p:cBhvr>
                                        <p:cTn id="6" fill="hold">
                                          <p:stCondLst>
                                            <p:cond delay="0"/>
                                          </p:stCondLst>
                                        </p:cTn>
                                        <p:tgtEl>
                                          <p:spTgt spid="25603"/>
                                        </p:tgtEl>
                                        <p:attrNameLst>
                                          <p:attrName>style.visibility</p:attrName>
                                        </p:attrNameLst>
                                      </p:cBhvr>
                                      <p:to>
                                        <p:strVal val="visible"/>
                                      </p:to>
                                    </p:set>
                                    <p:anim calcmode="lin" valueType="num">
                                      <p:cBhvr additive="base">
                                        <p:cTn id="7" dur="500" fill="hold">
                                          <p:stCondLst>
                                            <p:cond delay="0"/>
                                          </p:stCondLst>
                                        </p:cTn>
                                        <p:tgtEl>
                                          <p:spTgt spid="25603"/>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2560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nodeType="clickEffect">
                                  <p:stCondLst>
                                    <p:cond delay="0"/>
                                  </p:stCondLst>
                                  <p:iterate type="lt">
                                    <p:tmPct val="10000"/>
                                  </p:iterate>
                                  <p:childTnLst>
                                    <p:set>
                                      <p:cBhvr>
                                        <p:cTn id="12" fill="hold">
                                          <p:stCondLst>
                                            <p:cond delay="0"/>
                                          </p:stCondLst>
                                        </p:cTn>
                                        <p:tgtEl>
                                          <p:spTgt spid="25604">
                                            <p:txEl>
                                              <p:charRg st="0" end="27"/>
                                            </p:txEl>
                                          </p:spTgt>
                                        </p:tgtEl>
                                        <p:attrNameLst>
                                          <p:attrName>style.visibility</p:attrName>
                                        </p:attrNameLst>
                                      </p:cBhvr>
                                      <p:to>
                                        <p:strVal val="visible"/>
                                      </p:to>
                                    </p:set>
                                    <p:animEffect transition="in" filter="fade">
                                      <p:cBhvr>
                                        <p:cTn id="13" dur="1000"/>
                                        <p:tgtEl>
                                          <p:spTgt spid="25604">
                                            <p:txEl>
                                              <p:charRg st="0" end="27"/>
                                            </p:txEl>
                                          </p:spTgt>
                                        </p:tgtEl>
                                      </p:cBhvr>
                                    </p:animEffect>
                                    <p:anim calcmode="lin" valueType="num">
                                      <p:cBhvr>
                                        <p:cTn id="14" dur="1000" fill="hold"/>
                                        <p:tgtEl>
                                          <p:spTgt spid="25604">
                                            <p:txEl>
                                              <p:charRg st="0" end="27"/>
                                            </p:txEl>
                                          </p:spTgt>
                                        </p:tgtEl>
                                        <p:attrNameLst>
                                          <p:attrName>ppt_x</p:attrName>
                                        </p:attrNameLst>
                                      </p:cBhvr>
                                      <p:tavLst>
                                        <p:tav tm="0">
                                          <p:val>
                                            <p:strVal val="#ppt_x-.1"/>
                                          </p:val>
                                        </p:tav>
                                        <p:tav tm="100000">
                                          <p:val>
                                            <p:strVal val="#ppt_x"/>
                                          </p:val>
                                        </p:tav>
                                      </p:tavLst>
                                    </p:anim>
                                    <p:anim calcmode="lin" valueType="num">
                                      <p:cBhvr>
                                        <p:cTn id="15" dur="1000" fill="hold"/>
                                        <p:tgtEl>
                                          <p:spTgt spid="25604">
                                            <p:txEl>
                                              <p:charRg st="0" end="27"/>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nodeType="clickEffect">
                                  <p:stCondLst>
                                    <p:cond delay="0"/>
                                  </p:stCondLst>
                                  <p:iterate type="lt">
                                    <p:tmPct val="10000"/>
                                  </p:iterate>
                                  <p:childTnLst>
                                    <p:set>
                                      <p:cBhvr>
                                        <p:cTn id="19" fill="hold">
                                          <p:stCondLst>
                                            <p:cond delay="0"/>
                                          </p:stCondLst>
                                        </p:cTn>
                                        <p:tgtEl>
                                          <p:spTgt spid="25604">
                                            <p:txEl>
                                              <p:charRg st="27" end="82"/>
                                            </p:txEl>
                                          </p:spTgt>
                                        </p:tgtEl>
                                        <p:attrNameLst>
                                          <p:attrName>style.visibility</p:attrName>
                                        </p:attrNameLst>
                                      </p:cBhvr>
                                      <p:to>
                                        <p:strVal val="visible"/>
                                      </p:to>
                                    </p:set>
                                    <p:animEffect transition="in" filter="fade">
                                      <p:cBhvr>
                                        <p:cTn id="20" dur="1000"/>
                                        <p:tgtEl>
                                          <p:spTgt spid="25604">
                                            <p:txEl>
                                              <p:charRg st="27" end="82"/>
                                            </p:txEl>
                                          </p:spTgt>
                                        </p:tgtEl>
                                      </p:cBhvr>
                                    </p:animEffect>
                                    <p:anim calcmode="lin" valueType="num">
                                      <p:cBhvr>
                                        <p:cTn id="21" dur="1000" fill="hold"/>
                                        <p:tgtEl>
                                          <p:spTgt spid="25604">
                                            <p:txEl>
                                              <p:charRg st="27" end="82"/>
                                            </p:txEl>
                                          </p:spTgt>
                                        </p:tgtEl>
                                        <p:attrNameLst>
                                          <p:attrName>ppt_x</p:attrName>
                                        </p:attrNameLst>
                                      </p:cBhvr>
                                      <p:tavLst>
                                        <p:tav tm="0">
                                          <p:val>
                                            <p:strVal val="#ppt_x-.1"/>
                                          </p:val>
                                        </p:tav>
                                        <p:tav tm="100000">
                                          <p:val>
                                            <p:strVal val="#ppt_x"/>
                                          </p:val>
                                        </p:tav>
                                      </p:tavLst>
                                    </p:anim>
                                    <p:anim calcmode="lin" valueType="num">
                                      <p:cBhvr>
                                        <p:cTn id="22" dur="1000" fill="hold"/>
                                        <p:tgtEl>
                                          <p:spTgt spid="25604">
                                            <p:txEl>
                                              <p:charRg st="27" end="8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nodeType="clickEffect">
                                  <p:stCondLst>
                                    <p:cond delay="0"/>
                                  </p:stCondLst>
                                  <p:iterate type="lt">
                                    <p:tmPct val="10000"/>
                                  </p:iterate>
                                  <p:childTnLst>
                                    <p:set>
                                      <p:cBhvr>
                                        <p:cTn id="26" fill="hold">
                                          <p:stCondLst>
                                            <p:cond delay="0"/>
                                          </p:stCondLst>
                                        </p:cTn>
                                        <p:tgtEl>
                                          <p:spTgt spid="25604">
                                            <p:txEl>
                                              <p:charRg st="82" end="147"/>
                                            </p:txEl>
                                          </p:spTgt>
                                        </p:tgtEl>
                                        <p:attrNameLst>
                                          <p:attrName>style.visibility</p:attrName>
                                        </p:attrNameLst>
                                      </p:cBhvr>
                                      <p:to>
                                        <p:strVal val="visible"/>
                                      </p:to>
                                    </p:set>
                                    <p:animEffect transition="in" filter="fade">
                                      <p:cBhvr>
                                        <p:cTn id="27" dur="1000"/>
                                        <p:tgtEl>
                                          <p:spTgt spid="25604">
                                            <p:txEl>
                                              <p:charRg st="82" end="147"/>
                                            </p:txEl>
                                          </p:spTgt>
                                        </p:tgtEl>
                                      </p:cBhvr>
                                    </p:animEffect>
                                    <p:anim calcmode="lin" valueType="num">
                                      <p:cBhvr>
                                        <p:cTn id="28" dur="1000" fill="hold"/>
                                        <p:tgtEl>
                                          <p:spTgt spid="25604">
                                            <p:txEl>
                                              <p:charRg st="82" end="147"/>
                                            </p:txEl>
                                          </p:spTgt>
                                        </p:tgtEl>
                                        <p:attrNameLst>
                                          <p:attrName>ppt_x</p:attrName>
                                        </p:attrNameLst>
                                      </p:cBhvr>
                                      <p:tavLst>
                                        <p:tav tm="0">
                                          <p:val>
                                            <p:strVal val="#ppt_x-.1"/>
                                          </p:val>
                                        </p:tav>
                                        <p:tav tm="100000">
                                          <p:val>
                                            <p:strVal val="#ppt_x"/>
                                          </p:val>
                                        </p:tav>
                                      </p:tavLst>
                                    </p:anim>
                                    <p:anim calcmode="lin" valueType="num">
                                      <p:cBhvr>
                                        <p:cTn id="29" dur="1000" fill="hold"/>
                                        <p:tgtEl>
                                          <p:spTgt spid="25604">
                                            <p:txEl>
                                              <p:charRg st="82" end="147"/>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nodeType="clickEffect">
                                  <p:stCondLst>
                                    <p:cond delay="0"/>
                                  </p:stCondLst>
                                  <p:iterate type="lt">
                                    <p:tmPct val="10000"/>
                                  </p:iterate>
                                  <p:childTnLst>
                                    <p:set>
                                      <p:cBhvr>
                                        <p:cTn id="33" fill="hold">
                                          <p:stCondLst>
                                            <p:cond delay="0"/>
                                          </p:stCondLst>
                                        </p:cTn>
                                        <p:tgtEl>
                                          <p:spTgt spid="6">
                                            <p:txEl>
                                              <p:charRg st="0" end="36"/>
                                            </p:txEl>
                                          </p:spTgt>
                                        </p:tgtEl>
                                        <p:attrNameLst>
                                          <p:attrName>style.visibility</p:attrName>
                                        </p:attrNameLst>
                                      </p:cBhvr>
                                      <p:to>
                                        <p:strVal val="visible"/>
                                      </p:to>
                                    </p:set>
                                    <p:animEffect transition="in" filter="fade">
                                      <p:cBhvr>
                                        <p:cTn id="34" dur="1000"/>
                                        <p:tgtEl>
                                          <p:spTgt spid="6">
                                            <p:txEl>
                                              <p:charRg st="0" end="36"/>
                                            </p:txEl>
                                          </p:spTgt>
                                        </p:tgtEl>
                                      </p:cBhvr>
                                    </p:animEffect>
                                    <p:anim calcmode="lin" valueType="num">
                                      <p:cBhvr>
                                        <p:cTn id="35" dur="1000" fill="hold"/>
                                        <p:tgtEl>
                                          <p:spTgt spid="6">
                                            <p:txEl>
                                              <p:charRg st="0" end="36"/>
                                            </p:txEl>
                                          </p:spTgt>
                                        </p:tgtEl>
                                        <p:attrNameLst>
                                          <p:attrName>ppt_x</p:attrName>
                                        </p:attrNameLst>
                                      </p:cBhvr>
                                      <p:tavLst>
                                        <p:tav tm="0">
                                          <p:val>
                                            <p:strVal val="#ppt_x-.1"/>
                                          </p:val>
                                        </p:tav>
                                        <p:tav tm="100000">
                                          <p:val>
                                            <p:strVal val="#ppt_x"/>
                                          </p:val>
                                        </p:tav>
                                      </p:tavLst>
                                    </p:anim>
                                    <p:anim calcmode="lin" valueType="num">
                                      <p:cBhvr>
                                        <p:cTn id="36" dur="1000" fill="hold"/>
                                        <p:tgtEl>
                                          <p:spTgt spid="6">
                                            <p:txEl>
                                              <p:charRg st="0" end="36"/>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0" presetClass="entr" presetSubtype="0" fill="hold" nodeType="clickEffect">
                                  <p:stCondLst>
                                    <p:cond delay="0"/>
                                  </p:stCondLst>
                                  <p:iterate type="lt">
                                    <p:tmPct val="10000"/>
                                  </p:iterate>
                                  <p:childTnLst>
                                    <p:set>
                                      <p:cBhvr>
                                        <p:cTn id="40" fill="hold">
                                          <p:stCondLst>
                                            <p:cond delay="0"/>
                                          </p:stCondLst>
                                        </p:cTn>
                                        <p:tgtEl>
                                          <p:spTgt spid="6">
                                            <p:txEl>
                                              <p:charRg st="36" end="150"/>
                                            </p:txEl>
                                          </p:spTgt>
                                        </p:tgtEl>
                                        <p:attrNameLst>
                                          <p:attrName>style.visibility</p:attrName>
                                        </p:attrNameLst>
                                      </p:cBhvr>
                                      <p:to>
                                        <p:strVal val="visible"/>
                                      </p:to>
                                    </p:set>
                                    <p:animEffect transition="in" filter="fade">
                                      <p:cBhvr>
                                        <p:cTn id="41" dur="1000"/>
                                        <p:tgtEl>
                                          <p:spTgt spid="6">
                                            <p:txEl>
                                              <p:charRg st="36" end="150"/>
                                            </p:txEl>
                                          </p:spTgt>
                                        </p:tgtEl>
                                      </p:cBhvr>
                                    </p:animEffect>
                                    <p:anim calcmode="lin" valueType="num">
                                      <p:cBhvr>
                                        <p:cTn id="42" dur="1000" fill="hold"/>
                                        <p:tgtEl>
                                          <p:spTgt spid="6">
                                            <p:txEl>
                                              <p:charRg st="36" end="150"/>
                                            </p:txEl>
                                          </p:spTgt>
                                        </p:tgtEl>
                                        <p:attrNameLst>
                                          <p:attrName>ppt_x</p:attrName>
                                        </p:attrNameLst>
                                      </p:cBhvr>
                                      <p:tavLst>
                                        <p:tav tm="0">
                                          <p:val>
                                            <p:strVal val="#ppt_x-.1"/>
                                          </p:val>
                                        </p:tav>
                                        <p:tav tm="100000">
                                          <p:val>
                                            <p:strVal val="#ppt_x"/>
                                          </p:val>
                                        </p:tav>
                                      </p:tavLst>
                                    </p:anim>
                                    <p:anim calcmode="lin" valueType="num">
                                      <p:cBhvr>
                                        <p:cTn id="43" dur="1000" fill="hold"/>
                                        <p:tgtEl>
                                          <p:spTgt spid="6">
                                            <p:txEl>
                                              <p:charRg st="36" end="150"/>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0" presetClass="entr" presetSubtype="0" fill="hold" nodeType="clickEffect">
                                  <p:stCondLst>
                                    <p:cond delay="0"/>
                                  </p:stCondLst>
                                  <p:iterate type="lt">
                                    <p:tmPct val="10000"/>
                                  </p:iterate>
                                  <p:childTnLst>
                                    <p:set>
                                      <p:cBhvr>
                                        <p:cTn id="47" fill="hold">
                                          <p:stCondLst>
                                            <p:cond delay="0"/>
                                          </p:stCondLst>
                                        </p:cTn>
                                        <p:tgtEl>
                                          <p:spTgt spid="6">
                                            <p:txEl>
                                              <p:charRg st="150" end="156"/>
                                            </p:txEl>
                                          </p:spTgt>
                                        </p:tgtEl>
                                        <p:attrNameLst>
                                          <p:attrName>style.visibility</p:attrName>
                                        </p:attrNameLst>
                                      </p:cBhvr>
                                      <p:to>
                                        <p:strVal val="visible"/>
                                      </p:to>
                                    </p:set>
                                    <p:animEffect transition="in" filter="fade">
                                      <p:cBhvr>
                                        <p:cTn id="48" dur="1000"/>
                                        <p:tgtEl>
                                          <p:spTgt spid="6">
                                            <p:txEl>
                                              <p:charRg st="150" end="156"/>
                                            </p:txEl>
                                          </p:spTgt>
                                        </p:tgtEl>
                                      </p:cBhvr>
                                    </p:animEffect>
                                    <p:anim calcmode="lin" valueType="num">
                                      <p:cBhvr>
                                        <p:cTn id="49" dur="1000" fill="hold"/>
                                        <p:tgtEl>
                                          <p:spTgt spid="6">
                                            <p:txEl>
                                              <p:charRg st="150" end="156"/>
                                            </p:txEl>
                                          </p:spTgt>
                                        </p:tgtEl>
                                        <p:attrNameLst>
                                          <p:attrName>ppt_x</p:attrName>
                                        </p:attrNameLst>
                                      </p:cBhvr>
                                      <p:tavLst>
                                        <p:tav tm="0">
                                          <p:val>
                                            <p:strVal val="#ppt_x-.1"/>
                                          </p:val>
                                        </p:tav>
                                        <p:tav tm="100000">
                                          <p:val>
                                            <p:strVal val="#ppt_x"/>
                                          </p:val>
                                        </p:tav>
                                      </p:tavLst>
                                    </p:anim>
                                    <p:anim calcmode="lin" valueType="num">
                                      <p:cBhvr>
                                        <p:cTn id="50" dur="1000" fill="hold"/>
                                        <p:tgtEl>
                                          <p:spTgt spid="6">
                                            <p:txEl>
                                              <p:charRg st="150" end="15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P spid="25604" grpId="0" build="p"/>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Rectangle 3"/>
          <p:cNvSpPr txBox="1">
            <a:spLocks noChangeArrowheads="1"/>
          </p:cNvSpPr>
          <p:nvPr/>
        </p:nvSpPr>
        <p:spPr bwMode="auto">
          <a:xfrm>
            <a:off x="539750" y="549275"/>
            <a:ext cx="7920038" cy="652463"/>
          </a:xfrm>
          <a:prstGeom prst="rect">
            <a:avLst/>
          </a:prstGeom>
          <a:noFill/>
          <a:ln>
            <a:noFill/>
          </a:ln>
        </p:spPr>
        <p:txBody>
          <a:bodyPr anchor="b"/>
          <a:lstStyle>
            <a:lvl1pPr algn="r" rtl="0" eaLnBrk="0" fontAlgn="base" hangingPunct="0">
              <a:spcBef>
                <a:spcPct val="0"/>
              </a:spcBef>
              <a:spcAft>
                <a:spcPct val="0"/>
              </a:spcAft>
              <a:defRPr sz="4400">
                <a:solidFill>
                  <a:schemeClr val="tx2"/>
                </a:solidFill>
                <a:latin typeface="Arial" panose="020B0604020202020204" pitchFamily="34" charset="0"/>
                <a:ea typeface="+mj-ea"/>
                <a:cs typeface="+mj-cs"/>
              </a:defRPr>
            </a:lvl1pPr>
            <a:lvl2pPr algn="l" rtl="0" eaLnBrk="0" fontAlgn="base" hangingPunct="0">
              <a:spcBef>
                <a:spcPct val="0"/>
              </a:spcBef>
              <a:spcAft>
                <a:spcPct val="0"/>
              </a:spcAft>
              <a:defRPr sz="3800">
                <a:solidFill>
                  <a:schemeClr val="tx2"/>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3800">
                <a:solidFill>
                  <a:schemeClr val="tx2"/>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3800">
                <a:solidFill>
                  <a:schemeClr val="tx2"/>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3800">
                <a:solidFill>
                  <a:schemeClr val="tx2"/>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3800">
                <a:solidFill>
                  <a:schemeClr val="tx2"/>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3800">
                <a:solidFill>
                  <a:schemeClr val="tx2"/>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3800">
                <a:solidFill>
                  <a:schemeClr val="tx2"/>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3800">
                <a:solidFill>
                  <a:schemeClr val="tx2"/>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0000A8"/>
                </a:solidFill>
                <a:effectLst/>
                <a:uLnTx/>
                <a:uFillTx/>
                <a:latin typeface="Arial" panose="020B0604020202020204" pitchFamily="34" charset="0"/>
                <a:ea typeface="宋体" panose="02010600030101010101" pitchFamily="2" charset="-122"/>
                <a:cs typeface="+mj-cs"/>
              </a:rPr>
              <a:t>18</a:t>
            </a:r>
            <a:r>
              <a:rPr kumimoji="0" lang="zh-CN" altLang="en-US" sz="3600" b="1" i="0" u="none" strike="noStrike" kern="0" cap="none" spc="0" normalizeH="0" baseline="0" noProof="0" dirty="0">
                <a:ln>
                  <a:noFill/>
                </a:ln>
                <a:solidFill>
                  <a:srgbClr val="0000A8"/>
                </a:solidFill>
                <a:effectLst/>
                <a:uLnTx/>
                <a:uFillTx/>
                <a:latin typeface="Arial" panose="020B0604020202020204" pitchFamily="34" charset="0"/>
                <a:ea typeface="宋体" panose="02010600030101010101" pitchFamily="2" charset="-122"/>
                <a:cs typeface="+mj-cs"/>
              </a:rPr>
              <a:t>、指导教师指定课题</a:t>
            </a:r>
            <a:endParaRPr kumimoji="0" lang="zh-CN" altLang="en-US" sz="3600" b="1" i="0" u="none" strike="noStrike" kern="0" cap="none" spc="0" normalizeH="0" baseline="0" noProof="0" dirty="0">
              <a:ln>
                <a:noFill/>
              </a:ln>
              <a:solidFill>
                <a:srgbClr val="0000A8"/>
              </a:solidFill>
              <a:effectLst/>
              <a:uLnTx/>
              <a:uFillTx/>
              <a:latin typeface="Arial" panose="020B0604020202020204" pitchFamily="34" charset="0"/>
              <a:ea typeface="宋体" panose="02010600030101010101" pitchFamily="2" charset="-122"/>
              <a:cs typeface="+mj-cs"/>
            </a:endParaRPr>
          </a:p>
        </p:txBody>
      </p:sp>
      <p:sp>
        <p:nvSpPr>
          <p:cNvPr id="19459" name="矩形 5"/>
          <p:cNvSpPr/>
          <p:nvPr/>
        </p:nvSpPr>
        <p:spPr>
          <a:xfrm>
            <a:off x="207963" y="1225550"/>
            <a:ext cx="8820150" cy="14224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lnSpc>
                <a:spcPct val="90000"/>
              </a:lnSpc>
              <a:spcBef>
                <a:spcPct val="0"/>
              </a:spcBef>
              <a:buClrTx/>
              <a:buFontTx/>
              <a:buNone/>
            </a:pPr>
            <a:r>
              <a:rPr lang="zh-CN" altLang="en-US" b="1" dirty="0">
                <a:solidFill>
                  <a:srgbClr val="CC0000"/>
                </a:solidFill>
                <a:ea typeface="宋体" panose="02010600030101010101" pitchFamily="2" charset="-122"/>
              </a:rPr>
              <a:t>       每两周由指导教师在网上发布具体任务要求（数据分析、工程计算、应用案例等），学生按照按照指导老师进行分析和计算及论文写作。</a:t>
            </a:r>
            <a:endParaRPr lang="zh-CN" altLang="en-US" b="1" dirty="0">
              <a:solidFill>
                <a:srgbClr val="CC0000"/>
              </a:solidFill>
              <a:ea typeface="宋体" panose="02010600030101010101" pitchFamily="2" charset="-122"/>
            </a:endParaRPr>
          </a:p>
        </p:txBody>
      </p:sp>
      <p:sp>
        <p:nvSpPr>
          <p:cNvPr id="4" name="矩形 3"/>
          <p:cNvSpPr/>
          <p:nvPr/>
        </p:nvSpPr>
        <p:spPr>
          <a:xfrm>
            <a:off x="207963" y="2682875"/>
            <a:ext cx="8901113" cy="3046413"/>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0" cap="none" spc="0" normalizeH="0" baseline="0" noProof="0" dirty="0">
                <a:ln>
                  <a:noFill/>
                </a:ln>
                <a:solidFill>
                  <a:srgbClr val="CC0000"/>
                </a:solidFill>
                <a:effectLst/>
                <a:uLnTx/>
                <a:uFillTx/>
                <a:latin typeface="Arial" panose="020B0604020202020204" pitchFamily="34" charset="0"/>
                <a:ea typeface="宋体" panose="02010600030101010101" pitchFamily="2" charset="-122"/>
                <a:cs typeface="+mn-cs"/>
              </a:rPr>
              <a:t>       做该类课题的学生需要跟随指导老师的安排进度，在教师发布内容后的两周内把做好的内容反馈给指导教师，指导教师要及时检查和修改。学生若在教师布置设计内容后的四周时间里没有把内容做好并反馈给指导教师者该学生将失去毕业答辩资格。 </a:t>
            </a:r>
            <a:endPar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iterate type="lt">
                                    <p:tmPct val="10000"/>
                                  </p:iterate>
                                  <p:childTnLst>
                                    <p:set>
                                      <p:cBhvr>
                                        <p:cTn id="6" fill="hold">
                                          <p:stCondLst>
                                            <p:cond delay="0"/>
                                          </p:stCondLst>
                                        </p:cTn>
                                        <p:tgtEl>
                                          <p:spTgt spid="5"/>
                                        </p:tgtEl>
                                        <p:attrNameLst>
                                          <p:attrName>style.visibility</p:attrName>
                                        </p:attrNameLst>
                                      </p:cBhvr>
                                      <p:to>
                                        <p:strVal val="visible"/>
                                      </p:to>
                                    </p:set>
                                    <p:anim calcmode="lin" valueType="num">
                                      <p:cBhvr additive="base">
                                        <p:cTn id="7" dur="500" fill="hold">
                                          <p:stCondLst>
                                            <p:cond delay="0"/>
                                          </p:stCondLst>
                                        </p:cTn>
                                        <p:tgtEl>
                                          <p:spTgt spid="5"/>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8" name="Rectangle 4"/>
          <p:cNvSpPr>
            <a:spLocks noGrp="1"/>
          </p:cNvSpPr>
          <p:nvPr>
            <p:ph type="subTitle" idx="1"/>
          </p:nvPr>
        </p:nvSpPr>
        <p:spPr>
          <a:xfrm>
            <a:off x="468313" y="1268413"/>
            <a:ext cx="8353425" cy="4535487"/>
          </a:xfrm>
          <a:ln/>
        </p:spPr>
        <p:txBody>
          <a:bodyPr vert="horz" wrap="square" lIns="91440" tIns="45720" rIns="91440" bIns="45720" anchor="t" anchorCtr="0"/>
          <a:p>
            <a:pPr algn="l" eaLnBrk="1" hangingPunct="1">
              <a:buSzTx/>
            </a:pPr>
            <a:r>
              <a:rPr lang="en-US" altLang="zh-CN" sz="5400" b="1" dirty="0">
                <a:latin typeface="Arial" panose="020B0604020202020204" pitchFamily="34" charset="0"/>
                <a:ea typeface="宋体" panose="02010600030101010101" pitchFamily="2" charset="-122"/>
                <a:cs typeface="+mn-cs"/>
              </a:rPr>
              <a:t>    </a:t>
            </a:r>
            <a:r>
              <a:rPr lang="zh-CN" altLang="en-US" sz="4400" b="1" dirty="0">
                <a:solidFill>
                  <a:srgbClr val="CC0000"/>
                </a:solidFill>
                <a:latin typeface="Arial" panose="020B0604020202020204" pitchFamily="34" charset="0"/>
                <a:ea typeface="宋体" panose="02010600030101010101" pitchFamily="2" charset="-122"/>
                <a:cs typeface="+mn-cs"/>
              </a:rPr>
              <a:t>可以有其它尚未列出的课题，前面所罗列的课题仅供同学们在毕业设计选题中参考。</a:t>
            </a:r>
            <a:endParaRPr lang="en-US" altLang="zh-CN" sz="4400" b="1" dirty="0">
              <a:solidFill>
                <a:srgbClr val="CC0000"/>
              </a:solidFill>
              <a:latin typeface="Arial" panose="020B0604020202020204" pitchFamily="34" charset="0"/>
              <a:ea typeface="宋体" panose="02010600030101010101" pitchFamily="2" charset="-122"/>
              <a:cs typeface="+mn-cs"/>
            </a:endParaRPr>
          </a:p>
          <a:p>
            <a:pPr algn="l" eaLnBrk="1" hangingPunct="1">
              <a:buSzTx/>
            </a:pPr>
            <a:r>
              <a:rPr lang="zh-CN" altLang="en-US" sz="4400" b="1" dirty="0">
                <a:solidFill>
                  <a:srgbClr val="CC0000"/>
                </a:solidFill>
                <a:latin typeface="Arial" panose="020B0604020202020204" pitchFamily="34" charset="0"/>
                <a:ea typeface="宋体" panose="02010600030101010101" pitchFamily="2" charset="-122"/>
                <a:cs typeface="+mn-cs"/>
              </a:rPr>
              <a:t>     选题要点：电气相关专业技术、结合本身工作岗位，有本地区实际案例或数据支持与计算。</a:t>
            </a:r>
            <a:endParaRPr lang="zh-CN" altLang="en-US" sz="4400" b="1" dirty="0">
              <a:solidFill>
                <a:srgbClr val="CC0000"/>
              </a:solidFill>
              <a:latin typeface="Arial" panose="020B0604020202020204" pitchFamily="34" charset="0"/>
              <a:ea typeface="宋体" panose="02010600030101010101" pitchFamily="2" charset="-122"/>
              <a:cs typeface="+mn-cs"/>
            </a:endParaRPr>
          </a:p>
          <a:p>
            <a:pPr eaLnBrk="1" hangingPunct="1">
              <a:buSzTx/>
            </a:pPr>
            <a:endParaRPr lang="en-US" altLang="zh-CN" sz="2800" dirty="0">
              <a:solidFill>
                <a:srgbClr val="CC0000"/>
              </a:solidFill>
              <a:latin typeface="Arial" panose="020B0604020202020204" pitchFamily="34" charset="0"/>
              <a:ea typeface="宋体" panose="0201060003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8">
                                            <p:txEl>
                                              <p:charRg st="0" end="4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8">
                                            <p:txEl>
                                              <p:charRg st="42" end="8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9" name="Rectangle 3"/>
          <p:cNvSpPr>
            <a:spLocks noGrp="1"/>
          </p:cNvSpPr>
          <p:nvPr>
            <p:ph type="ctrTitle"/>
          </p:nvPr>
        </p:nvSpPr>
        <p:spPr>
          <a:xfrm>
            <a:off x="684213" y="476250"/>
            <a:ext cx="7772400" cy="936625"/>
          </a:xfrm>
          <a:ln/>
        </p:spPr>
        <p:txBody>
          <a:bodyPr vert="horz" wrap="square" lIns="91440" tIns="45720" rIns="91440" bIns="45720" anchor="b" anchorCtr="0"/>
          <a:p>
            <a:pPr algn="l" eaLnBrk="1" hangingPunct="1">
              <a:buClrTx/>
              <a:buSzTx/>
              <a:buFontTx/>
            </a:pPr>
            <a:r>
              <a:rPr lang="zh-CN" altLang="en-US" b="1" dirty="0">
                <a:solidFill>
                  <a:srgbClr val="000099"/>
                </a:solidFill>
                <a:latin typeface="Arial" panose="020B0604020202020204" pitchFamily="34" charset="0"/>
                <a:ea typeface="宋体" panose="02010600030101010101" pitchFamily="2" charset="-122"/>
                <a:cs typeface="+mj-cs"/>
              </a:rPr>
              <a:t>一、毕业设计的目的</a:t>
            </a:r>
            <a:endParaRPr lang="zh-CN" altLang="en-US" b="1" dirty="0">
              <a:solidFill>
                <a:srgbClr val="000099"/>
              </a:solidFill>
              <a:latin typeface="Arial" panose="020B0604020202020204" pitchFamily="34" charset="0"/>
              <a:ea typeface="宋体" panose="02010600030101010101" pitchFamily="2" charset="-122"/>
              <a:cs typeface="+mj-cs"/>
            </a:endParaRPr>
          </a:p>
        </p:txBody>
      </p:sp>
      <p:sp>
        <p:nvSpPr>
          <p:cNvPr id="14340" name="Rectangle 4"/>
          <p:cNvSpPr>
            <a:spLocks noGrp="1"/>
          </p:cNvSpPr>
          <p:nvPr>
            <p:ph type="subTitle" idx="1"/>
          </p:nvPr>
        </p:nvSpPr>
        <p:spPr>
          <a:xfrm>
            <a:off x="285750" y="1714500"/>
            <a:ext cx="8675688" cy="3887788"/>
          </a:xfrm>
          <a:ln/>
        </p:spPr>
        <p:txBody>
          <a:bodyPr vert="horz" wrap="square" lIns="91440" tIns="45720" rIns="91440" bIns="45720" anchor="t" anchorCtr="0"/>
          <a:p>
            <a:pPr algn="l" eaLnBrk="1" hangingPunct="1">
              <a:buSzTx/>
            </a:pPr>
            <a:r>
              <a:rPr lang="en-US" altLang="zh-CN" sz="4000" dirty="0">
                <a:solidFill>
                  <a:srgbClr val="003399"/>
                </a:solidFill>
                <a:latin typeface="Arial" panose="020B0604020202020204" pitchFamily="34" charset="0"/>
                <a:ea typeface="宋体" panose="02010600030101010101" pitchFamily="2" charset="-122"/>
                <a:cs typeface="+mn-cs"/>
              </a:rPr>
              <a:t>   </a:t>
            </a:r>
            <a:r>
              <a:rPr lang="zh-CN" altLang="en-US" sz="4000" b="1" dirty="0">
                <a:solidFill>
                  <a:srgbClr val="CC0000"/>
                </a:solidFill>
                <a:latin typeface="Arial" panose="020B0604020202020204" pitchFamily="34" charset="0"/>
                <a:ea typeface="宋体" panose="02010600030101010101" pitchFamily="2" charset="-122"/>
                <a:cs typeface="+mn-cs"/>
              </a:rPr>
              <a:t>使学生得到一次综合运用本</a:t>
            </a:r>
            <a:r>
              <a:rPr lang="zh-CN" altLang="en-US" sz="4000" b="1" dirty="0">
                <a:solidFill>
                  <a:srgbClr val="CC0000"/>
                </a:solidFill>
                <a:latin typeface="Arial" panose="020B0604020202020204" pitchFamily="34" charset="0"/>
                <a:ea typeface="宋体" panose="02010600030101010101" pitchFamily="2" charset="-122"/>
                <a:cs typeface="+mn-cs"/>
              </a:rPr>
              <a:t>专业的基本理论、专业知识和基本技能进行工程设计或科学研究的初步训练，进一步培养学生分析问题和解决问题的能力，实事求是的科学态度以及理论联系实际的作风。</a:t>
            </a:r>
            <a:endParaRPr lang="zh-CN" altLang="en-US" sz="4000" b="1" dirty="0">
              <a:solidFill>
                <a:srgbClr val="CC0000"/>
              </a:solidFill>
              <a:latin typeface="Arial" panose="020B0604020202020204" pitchFamily="34" charset="0"/>
              <a:ea typeface="宋体" panose="02010600030101010101" pitchFamily="2" charset="-122"/>
              <a:cs typeface="+mn-cs"/>
            </a:endParaRPr>
          </a:p>
          <a:p>
            <a:pPr eaLnBrk="1" hangingPunct="1">
              <a:buSzTx/>
            </a:pPr>
            <a:endParaRPr lang="en-US" altLang="zh-CN" sz="4000" b="1" dirty="0">
              <a:solidFill>
                <a:srgbClr val="CC0000"/>
              </a:solidFill>
              <a:latin typeface="Arial" panose="020B0604020202020204" pitchFamily="34" charset="0"/>
              <a:ea typeface="宋体" panose="02010600030101010101" pitchFamily="2" charset="-122"/>
              <a:cs typeface="+mn-cs"/>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iterate type="lt">
                                    <p:tmPct val="10000"/>
                                  </p:iterate>
                                  <p:childTnLst>
                                    <p:set>
                                      <p:cBhvr>
                                        <p:cTn id="6" fill="hold">
                                          <p:stCondLst>
                                            <p:cond delay="0"/>
                                          </p:stCondLst>
                                        </p:cTn>
                                        <p:tgtEl>
                                          <p:spTgt spid="14339"/>
                                        </p:tgtEl>
                                        <p:attrNameLst>
                                          <p:attrName>style.visibility</p:attrName>
                                        </p:attrNameLst>
                                      </p:cBhvr>
                                      <p:to>
                                        <p:strVal val="visible"/>
                                      </p:to>
                                    </p:set>
                                    <p:anim calcmode="lin" valueType="num">
                                      <p:cBhvr additive="base">
                                        <p:cTn id="7" dur="500" fill="hold">
                                          <p:stCondLst>
                                            <p:cond delay="0"/>
                                          </p:stCondLst>
                                        </p:cTn>
                                        <p:tgtEl>
                                          <p:spTgt spid="14339"/>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1433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nodeType="clickEffect">
                                  <p:stCondLst>
                                    <p:cond delay="0"/>
                                  </p:stCondLst>
                                  <p:iterate type="lt">
                                    <p:tmPct val="10000"/>
                                  </p:iterate>
                                  <p:childTnLst>
                                    <p:set>
                                      <p:cBhvr>
                                        <p:cTn id="12" fill="hold">
                                          <p:stCondLst>
                                            <p:cond delay="0"/>
                                          </p:stCondLst>
                                        </p:cTn>
                                        <p:tgtEl>
                                          <p:spTgt spid="14340">
                                            <p:txEl>
                                              <p:charRg st="0" end="91"/>
                                            </p:txEl>
                                          </p:spTgt>
                                        </p:tgtEl>
                                        <p:attrNameLst>
                                          <p:attrName>style.visibility</p:attrName>
                                        </p:attrNameLst>
                                      </p:cBhvr>
                                      <p:to>
                                        <p:strVal val="visible"/>
                                      </p:to>
                                    </p:set>
                                    <p:animEffect transition="in" filter="fade">
                                      <p:cBhvr>
                                        <p:cTn id="13" dur="1000"/>
                                        <p:tgtEl>
                                          <p:spTgt spid="14340">
                                            <p:txEl>
                                              <p:charRg st="0" end="91"/>
                                            </p:txEl>
                                          </p:spTgt>
                                        </p:tgtEl>
                                      </p:cBhvr>
                                    </p:animEffect>
                                    <p:anim calcmode="lin" valueType="num">
                                      <p:cBhvr>
                                        <p:cTn id="14" dur="1000" fill="hold"/>
                                        <p:tgtEl>
                                          <p:spTgt spid="14340">
                                            <p:txEl>
                                              <p:charRg st="0" end="91"/>
                                            </p:txEl>
                                          </p:spTgt>
                                        </p:tgtEl>
                                        <p:attrNameLst>
                                          <p:attrName>ppt_x</p:attrName>
                                        </p:attrNameLst>
                                      </p:cBhvr>
                                      <p:tavLst>
                                        <p:tav tm="0">
                                          <p:val>
                                            <p:strVal val="#ppt_x-.1"/>
                                          </p:val>
                                        </p:tav>
                                        <p:tav tm="100000">
                                          <p:val>
                                            <p:strVal val="#ppt_x"/>
                                          </p:val>
                                        </p:tav>
                                      </p:tavLst>
                                    </p:anim>
                                    <p:anim calcmode="lin" valueType="num">
                                      <p:cBhvr>
                                        <p:cTn id="15" dur="1000" fill="hold"/>
                                        <p:tgtEl>
                                          <p:spTgt spid="14340">
                                            <p:txEl>
                                              <p:charRg st="0" end="9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3"/>
          <p:cNvSpPr>
            <a:spLocks noGrp="1"/>
          </p:cNvSpPr>
          <p:nvPr>
            <p:ph type="ctrTitle"/>
          </p:nvPr>
        </p:nvSpPr>
        <p:spPr>
          <a:xfrm>
            <a:off x="323850" y="333375"/>
            <a:ext cx="8496300" cy="863600"/>
          </a:xfrm>
          <a:ln/>
        </p:spPr>
        <p:txBody>
          <a:bodyPr vert="horz" wrap="square" lIns="91440" tIns="45720" rIns="91440" bIns="45720" anchor="b" anchorCtr="0"/>
          <a:p>
            <a:pPr algn="l" eaLnBrk="1" hangingPunct="1">
              <a:buClrTx/>
              <a:buSzTx/>
              <a:buFontTx/>
            </a:pPr>
            <a:r>
              <a:rPr lang="zh-CN" altLang="en-US" b="1" dirty="0">
                <a:solidFill>
                  <a:schemeClr val="tx1"/>
                </a:solidFill>
                <a:latin typeface="Arial" panose="020B0604020202020204" pitchFamily="34" charset="0"/>
                <a:ea typeface="宋体" panose="02010600030101010101" pitchFamily="2" charset="-122"/>
                <a:cs typeface="+mj-cs"/>
              </a:rPr>
              <a:t>五、毕业设计论文的结构和格式</a:t>
            </a:r>
            <a:endParaRPr lang="zh-CN" altLang="en-US" b="1" dirty="0">
              <a:solidFill>
                <a:schemeClr val="tx1"/>
              </a:solidFill>
              <a:latin typeface="Arial" panose="020B0604020202020204" pitchFamily="34" charset="0"/>
              <a:ea typeface="宋体" panose="02010600030101010101" pitchFamily="2" charset="-122"/>
              <a:cs typeface="+mj-cs"/>
            </a:endParaRPr>
          </a:p>
        </p:txBody>
      </p:sp>
      <p:sp>
        <p:nvSpPr>
          <p:cNvPr id="18437" name="Rectangle 5"/>
          <p:cNvSpPr>
            <a:spLocks noGrp="1"/>
          </p:cNvSpPr>
          <p:nvPr>
            <p:ph type="subTitle" idx="1"/>
          </p:nvPr>
        </p:nvSpPr>
        <p:spPr>
          <a:xfrm>
            <a:off x="323850" y="1196975"/>
            <a:ext cx="8424863" cy="5472113"/>
          </a:xfrm>
          <a:ln/>
        </p:spPr>
        <p:txBody>
          <a:bodyPr vert="horz" wrap="square" lIns="91440" tIns="45720" rIns="91440" bIns="45720" anchor="t" anchorCtr="0"/>
          <a:p>
            <a:pPr marL="609600" indent="-609600" algn="l" eaLnBrk="1" hangingPunct="1">
              <a:lnSpc>
                <a:spcPct val="90000"/>
              </a:lnSpc>
              <a:buSzTx/>
            </a:pPr>
            <a:r>
              <a:rPr lang="zh-CN" altLang="en-US" sz="3600" b="1" dirty="0">
                <a:solidFill>
                  <a:srgbClr val="CC0000"/>
                </a:solidFill>
                <a:latin typeface="Arial" panose="020B0604020202020204" pitchFamily="34" charset="0"/>
                <a:ea typeface="宋体" panose="02010600030101010101" pitchFamily="2" charset="-122"/>
                <a:cs typeface="+mn-cs"/>
              </a:rPr>
              <a:t>论文的基本结构</a:t>
            </a:r>
            <a:endParaRPr lang="zh-CN" altLang="en-US" sz="3600" b="1" dirty="0">
              <a:solidFill>
                <a:srgbClr val="CC0000"/>
              </a:solidFill>
              <a:latin typeface="Arial" panose="020B0604020202020204" pitchFamily="34" charset="0"/>
              <a:ea typeface="宋体" panose="02010600030101010101" pitchFamily="2" charset="-122"/>
              <a:cs typeface="+mn-cs"/>
            </a:endParaRPr>
          </a:p>
          <a:p>
            <a:pPr marL="609600" indent="-609600" algn="l" eaLnBrk="1" hangingPunct="1">
              <a:lnSpc>
                <a:spcPct val="90000"/>
              </a:lnSpc>
              <a:buSzTx/>
            </a:pPr>
            <a:r>
              <a:rPr lang="zh-CN" altLang="en-US" sz="3600" b="1" dirty="0">
                <a:solidFill>
                  <a:srgbClr val="0000FF"/>
                </a:solidFill>
                <a:latin typeface="Arial" panose="020B0604020202020204" pitchFamily="34" charset="0"/>
                <a:ea typeface="宋体" panose="02010600030101010101" pitchFamily="2" charset="-122"/>
                <a:cs typeface="+mn-cs"/>
              </a:rPr>
              <a:t>  （</a:t>
            </a:r>
            <a:r>
              <a:rPr lang="en-US" altLang="zh-CN" sz="3600" b="1" dirty="0">
                <a:solidFill>
                  <a:srgbClr val="0000FF"/>
                </a:solidFill>
                <a:latin typeface="Arial" panose="020B0604020202020204" pitchFamily="34" charset="0"/>
                <a:ea typeface="宋体" panose="02010600030101010101" pitchFamily="2" charset="-122"/>
                <a:cs typeface="+mn-cs"/>
              </a:rPr>
              <a:t>1</a:t>
            </a:r>
            <a:r>
              <a:rPr lang="zh-CN" altLang="en-US" sz="3600" b="1" dirty="0">
                <a:solidFill>
                  <a:srgbClr val="0000FF"/>
                </a:solidFill>
                <a:latin typeface="Arial" panose="020B0604020202020204" pitchFamily="34" charset="0"/>
                <a:ea typeface="宋体" panose="02010600030101010101" pitchFamily="2" charset="-122"/>
                <a:cs typeface="+mn-cs"/>
              </a:rPr>
              <a:t>）问题的提出（原始数据等）；</a:t>
            </a:r>
            <a:endParaRPr lang="zh-CN" altLang="en-US" sz="3600" b="1" dirty="0">
              <a:solidFill>
                <a:srgbClr val="0000FF"/>
              </a:solidFill>
              <a:latin typeface="Arial" panose="020B0604020202020204" pitchFamily="34" charset="0"/>
              <a:ea typeface="宋体" panose="02010600030101010101" pitchFamily="2" charset="-122"/>
              <a:cs typeface="+mn-cs"/>
            </a:endParaRPr>
          </a:p>
          <a:p>
            <a:pPr marL="609600" indent="-609600" algn="l" eaLnBrk="1" hangingPunct="1">
              <a:lnSpc>
                <a:spcPct val="90000"/>
              </a:lnSpc>
              <a:buSzTx/>
            </a:pPr>
            <a:r>
              <a:rPr lang="zh-CN" altLang="en-US" sz="3600" b="1" dirty="0">
                <a:solidFill>
                  <a:srgbClr val="0000FF"/>
                </a:solidFill>
                <a:latin typeface="Arial" panose="020B0604020202020204" pitchFamily="34" charset="0"/>
                <a:ea typeface="宋体" panose="02010600030101010101" pitchFamily="2" charset="-122"/>
                <a:cs typeface="+mn-cs"/>
              </a:rPr>
              <a:t>  （</a:t>
            </a:r>
            <a:r>
              <a:rPr lang="en-US" altLang="zh-CN" sz="3600" b="1" dirty="0">
                <a:solidFill>
                  <a:srgbClr val="0000FF"/>
                </a:solidFill>
                <a:latin typeface="Arial" panose="020B0604020202020204" pitchFamily="34" charset="0"/>
                <a:ea typeface="宋体" panose="02010600030101010101" pitchFamily="2" charset="-122"/>
                <a:cs typeface="+mn-cs"/>
              </a:rPr>
              <a:t>2</a:t>
            </a:r>
            <a:r>
              <a:rPr lang="zh-CN" altLang="en-US" sz="3600" b="1" dirty="0">
                <a:solidFill>
                  <a:srgbClr val="0000FF"/>
                </a:solidFill>
                <a:latin typeface="Arial" panose="020B0604020202020204" pitchFamily="34" charset="0"/>
                <a:ea typeface="宋体" panose="02010600030101010101" pitchFamily="2" charset="-122"/>
                <a:cs typeface="+mn-cs"/>
              </a:rPr>
              <a:t>）问题的讨论与分析（用数学计算、工程试验等各种方式）；</a:t>
            </a:r>
            <a:endParaRPr lang="zh-CN" altLang="en-US" sz="3600" b="1" dirty="0">
              <a:solidFill>
                <a:srgbClr val="0000FF"/>
              </a:solidFill>
              <a:latin typeface="Arial" panose="020B0604020202020204" pitchFamily="34" charset="0"/>
              <a:ea typeface="宋体" panose="02010600030101010101" pitchFamily="2" charset="-122"/>
              <a:cs typeface="+mn-cs"/>
            </a:endParaRPr>
          </a:p>
          <a:p>
            <a:pPr marL="609600" indent="-609600" algn="l" eaLnBrk="1" hangingPunct="1">
              <a:lnSpc>
                <a:spcPct val="90000"/>
              </a:lnSpc>
              <a:buSzTx/>
            </a:pPr>
            <a:r>
              <a:rPr lang="zh-CN" altLang="en-US" sz="3600" b="1" dirty="0">
                <a:solidFill>
                  <a:srgbClr val="0000FF"/>
                </a:solidFill>
                <a:latin typeface="Arial" panose="020B0604020202020204" pitchFamily="34" charset="0"/>
                <a:ea typeface="宋体" panose="02010600030101010101" pitchFamily="2" charset="-122"/>
                <a:cs typeface="+mn-cs"/>
              </a:rPr>
              <a:t>  （</a:t>
            </a:r>
            <a:r>
              <a:rPr lang="en-US" altLang="zh-CN" sz="3600" b="1" dirty="0">
                <a:solidFill>
                  <a:srgbClr val="0000FF"/>
                </a:solidFill>
                <a:latin typeface="Arial" panose="020B0604020202020204" pitchFamily="34" charset="0"/>
                <a:ea typeface="宋体" panose="02010600030101010101" pitchFamily="2" charset="-122"/>
                <a:cs typeface="+mn-cs"/>
              </a:rPr>
              <a:t>3</a:t>
            </a:r>
            <a:r>
              <a:rPr lang="zh-CN" altLang="en-US" sz="3600" b="1" dirty="0">
                <a:solidFill>
                  <a:srgbClr val="0000FF"/>
                </a:solidFill>
                <a:latin typeface="Arial" panose="020B0604020202020204" pitchFamily="34" charset="0"/>
                <a:ea typeface="宋体" panose="02010600030101010101" pitchFamily="2" charset="-122"/>
                <a:cs typeface="+mn-cs"/>
              </a:rPr>
              <a:t>）问题的解决（结论或方案）。</a:t>
            </a:r>
            <a:endParaRPr lang="zh-CN" altLang="en-US" sz="3600" b="1" dirty="0">
              <a:solidFill>
                <a:srgbClr val="0000FF"/>
              </a:solidFill>
              <a:latin typeface="Arial" panose="020B0604020202020204" pitchFamily="34" charset="0"/>
              <a:ea typeface="宋体" panose="02010600030101010101" pitchFamily="2" charset="-122"/>
              <a:cs typeface="+mn-cs"/>
            </a:endParaRPr>
          </a:p>
          <a:p>
            <a:pPr marL="609600" indent="-609600" algn="l" eaLnBrk="1" hangingPunct="1">
              <a:lnSpc>
                <a:spcPct val="90000"/>
              </a:lnSpc>
              <a:buSzTx/>
            </a:pPr>
            <a:r>
              <a:rPr lang="zh-CN" altLang="en-US" sz="3600" b="1" dirty="0">
                <a:solidFill>
                  <a:srgbClr val="0000FF"/>
                </a:solidFill>
                <a:latin typeface="Arial" panose="020B0604020202020204" pitchFamily="34" charset="0"/>
                <a:ea typeface="宋体" panose="02010600030101010101" pitchFamily="2" charset="-122"/>
                <a:cs typeface="+mn-cs"/>
              </a:rPr>
              <a:t> </a:t>
            </a:r>
            <a:r>
              <a:rPr lang="zh-CN" altLang="en-US" sz="3600" b="1" dirty="0">
                <a:solidFill>
                  <a:srgbClr val="CC0000"/>
                </a:solidFill>
                <a:latin typeface="Arial" panose="020B0604020202020204" pitchFamily="34" charset="0"/>
                <a:ea typeface="宋体" panose="02010600030101010101" pitchFamily="2" charset="-122"/>
                <a:cs typeface="+mn-cs"/>
              </a:rPr>
              <a:t>论文的格式和封面参考</a:t>
            </a:r>
            <a:endParaRPr lang="zh-CN" altLang="en-US" sz="3600" b="1" dirty="0">
              <a:solidFill>
                <a:srgbClr val="CC0000"/>
              </a:solidFill>
              <a:latin typeface="Arial" panose="020B0604020202020204" pitchFamily="34" charset="0"/>
              <a:ea typeface="宋体" panose="02010600030101010101" pitchFamily="2" charset="-122"/>
              <a:cs typeface="+mn-cs"/>
            </a:endParaRPr>
          </a:p>
          <a:p>
            <a:pPr marL="609600" indent="-609600" algn="l" eaLnBrk="1" hangingPunct="1">
              <a:lnSpc>
                <a:spcPct val="90000"/>
              </a:lnSpc>
              <a:buSzTx/>
            </a:pPr>
            <a:r>
              <a:rPr lang="zh-CN" altLang="en-US" sz="3600" b="1" dirty="0">
                <a:solidFill>
                  <a:srgbClr val="0000FF"/>
                </a:solidFill>
                <a:latin typeface="Arial" panose="020B0604020202020204" pitchFamily="34" charset="0"/>
                <a:ea typeface="宋体" panose="02010600030101010101" pitchFamily="2" charset="-122"/>
                <a:cs typeface="+mn-cs"/>
              </a:rPr>
              <a:t>   到</a:t>
            </a:r>
            <a:r>
              <a:rPr lang="en-US" altLang="zh-CN" sz="3600" b="1" dirty="0">
                <a:solidFill>
                  <a:srgbClr val="0000FF"/>
                </a:solidFill>
                <a:latin typeface="Arial" panose="020B0604020202020204" pitchFamily="34" charset="0"/>
                <a:ea typeface="宋体" panose="02010600030101010101" pitchFamily="2" charset="-122"/>
                <a:cs typeface="+mn-cs"/>
              </a:rPr>
              <a:t>http://jjxy.shiep.edu.cn/ (</a:t>
            </a:r>
            <a:r>
              <a:rPr lang="zh-CN" altLang="en-US" sz="3600" b="1" dirty="0">
                <a:solidFill>
                  <a:srgbClr val="0000FF"/>
                </a:solidFill>
                <a:latin typeface="Arial" panose="020B0604020202020204" pitchFamily="34" charset="0"/>
                <a:ea typeface="宋体" panose="02010600030101010101" pitchFamily="2" charset="-122"/>
                <a:cs typeface="+mn-cs"/>
              </a:rPr>
              <a:t>继教院网站下载区下载</a:t>
            </a:r>
            <a:r>
              <a:rPr lang="en-US" altLang="zh-CN" sz="3600" b="1" dirty="0">
                <a:solidFill>
                  <a:srgbClr val="0000FF"/>
                </a:solidFill>
                <a:latin typeface="Arial" panose="020B0604020202020204" pitchFamily="34" charset="0"/>
                <a:ea typeface="宋体" panose="02010600030101010101" pitchFamily="2" charset="-122"/>
                <a:cs typeface="+mn-cs"/>
              </a:rPr>
              <a:t>)</a:t>
            </a:r>
            <a:r>
              <a:rPr lang="zh-CN" altLang="en-US" sz="3600" b="1" dirty="0">
                <a:solidFill>
                  <a:srgbClr val="0000FF"/>
                </a:solidFill>
                <a:latin typeface="Arial" panose="020B0604020202020204" pitchFamily="34" charset="0"/>
                <a:ea typeface="宋体" panose="02010600030101010101" pitchFamily="2" charset="-122"/>
                <a:cs typeface="+mn-cs"/>
              </a:rPr>
              <a:t>也同时发给各个辅导站</a:t>
            </a:r>
            <a:endParaRPr lang="en-US" altLang="zh-CN" sz="3600" b="1" dirty="0">
              <a:solidFill>
                <a:srgbClr val="0000FF"/>
              </a:solidFill>
              <a:latin typeface="Arial" panose="020B0604020202020204" pitchFamily="34" charset="0"/>
              <a:ea typeface="宋体" panose="02010600030101010101" pitchFamily="2" charset="-122"/>
              <a:cs typeface="+mn-cs"/>
            </a:endParaRPr>
          </a:p>
          <a:p>
            <a:pPr marL="609600" indent="-609600" eaLnBrk="1" hangingPunct="1">
              <a:lnSpc>
                <a:spcPct val="90000"/>
              </a:lnSpc>
              <a:buSzTx/>
            </a:pPr>
            <a:endParaRPr lang="en-US" altLang="zh-CN" b="1" dirty="0">
              <a:solidFill>
                <a:srgbClr val="0000FF"/>
              </a:solidFill>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437">
                                            <p:txEl>
                                              <p:charRg st="0" end="8"/>
                                            </p:txEl>
                                          </p:spTgt>
                                        </p:tgtEl>
                                        <p:attrNameLst>
                                          <p:attrName>style.visibility</p:attrName>
                                        </p:attrNameLst>
                                      </p:cBhvr>
                                      <p:to>
                                        <p:strVal val="visible"/>
                                      </p:to>
                                    </p:set>
                                    <p:animEffect transition="in" filter="fade">
                                      <p:cBhvr>
                                        <p:cTn id="7" dur="1000"/>
                                        <p:tgtEl>
                                          <p:spTgt spid="18437">
                                            <p:txEl>
                                              <p:charRg st="0" end="8"/>
                                            </p:txEl>
                                          </p:spTgt>
                                        </p:tgtEl>
                                      </p:cBhvr>
                                    </p:animEffect>
                                    <p:anim calcmode="lin" valueType="num">
                                      <p:cBhvr>
                                        <p:cTn id="8" dur="1000" fill="hold"/>
                                        <p:tgtEl>
                                          <p:spTgt spid="18437">
                                            <p:txEl>
                                              <p:charRg st="0" end="8"/>
                                            </p:txEl>
                                          </p:spTgt>
                                        </p:tgtEl>
                                        <p:attrNameLst>
                                          <p:attrName>ppt_x</p:attrName>
                                        </p:attrNameLst>
                                      </p:cBhvr>
                                      <p:tavLst>
                                        <p:tav tm="0">
                                          <p:val>
                                            <p:strVal val="#ppt_x"/>
                                          </p:val>
                                        </p:tav>
                                        <p:tav tm="100000">
                                          <p:val>
                                            <p:strVal val="#ppt_x"/>
                                          </p:val>
                                        </p:tav>
                                      </p:tavLst>
                                    </p:anim>
                                    <p:anim calcmode="lin" valueType="num">
                                      <p:cBhvr>
                                        <p:cTn id="9" dur="1000" fill="hold"/>
                                        <p:tgtEl>
                                          <p:spTgt spid="18437">
                                            <p:txEl>
                                              <p:charRg st="0" end="8"/>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8437">
                                            <p:txEl>
                                              <p:charRg st="8" end="27"/>
                                            </p:txEl>
                                          </p:spTgt>
                                        </p:tgtEl>
                                        <p:attrNameLst>
                                          <p:attrName>style.visibility</p:attrName>
                                        </p:attrNameLst>
                                      </p:cBhvr>
                                      <p:to>
                                        <p:strVal val="visible"/>
                                      </p:to>
                                    </p:set>
                                    <p:animEffect transition="in" filter="fade">
                                      <p:cBhvr>
                                        <p:cTn id="14" dur="1000"/>
                                        <p:tgtEl>
                                          <p:spTgt spid="18437">
                                            <p:txEl>
                                              <p:charRg st="8" end="27"/>
                                            </p:txEl>
                                          </p:spTgt>
                                        </p:tgtEl>
                                      </p:cBhvr>
                                    </p:animEffect>
                                    <p:anim calcmode="lin" valueType="num">
                                      <p:cBhvr>
                                        <p:cTn id="15" dur="1000" fill="hold"/>
                                        <p:tgtEl>
                                          <p:spTgt spid="18437">
                                            <p:txEl>
                                              <p:charRg st="8" end="27"/>
                                            </p:txEl>
                                          </p:spTgt>
                                        </p:tgtEl>
                                        <p:attrNameLst>
                                          <p:attrName>ppt_x</p:attrName>
                                        </p:attrNameLst>
                                      </p:cBhvr>
                                      <p:tavLst>
                                        <p:tav tm="0">
                                          <p:val>
                                            <p:strVal val="#ppt_x"/>
                                          </p:val>
                                        </p:tav>
                                        <p:tav tm="100000">
                                          <p:val>
                                            <p:strVal val="#ppt_x"/>
                                          </p:val>
                                        </p:tav>
                                      </p:tavLst>
                                    </p:anim>
                                    <p:anim calcmode="lin" valueType="num">
                                      <p:cBhvr>
                                        <p:cTn id="16" dur="1000" fill="hold"/>
                                        <p:tgtEl>
                                          <p:spTgt spid="18437">
                                            <p:txEl>
                                              <p:charRg st="8" end="27"/>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8437">
                                            <p:txEl>
                                              <p:charRg st="27" end="59"/>
                                            </p:txEl>
                                          </p:spTgt>
                                        </p:tgtEl>
                                        <p:attrNameLst>
                                          <p:attrName>style.visibility</p:attrName>
                                        </p:attrNameLst>
                                      </p:cBhvr>
                                      <p:to>
                                        <p:strVal val="visible"/>
                                      </p:to>
                                    </p:set>
                                    <p:animEffect transition="in" filter="fade">
                                      <p:cBhvr>
                                        <p:cTn id="21" dur="1000"/>
                                        <p:tgtEl>
                                          <p:spTgt spid="18437">
                                            <p:txEl>
                                              <p:charRg st="27" end="59"/>
                                            </p:txEl>
                                          </p:spTgt>
                                        </p:tgtEl>
                                      </p:cBhvr>
                                    </p:animEffect>
                                    <p:anim calcmode="lin" valueType="num">
                                      <p:cBhvr>
                                        <p:cTn id="22" dur="1000" fill="hold"/>
                                        <p:tgtEl>
                                          <p:spTgt spid="18437">
                                            <p:txEl>
                                              <p:charRg st="27" end="59"/>
                                            </p:txEl>
                                          </p:spTgt>
                                        </p:tgtEl>
                                        <p:attrNameLst>
                                          <p:attrName>ppt_x</p:attrName>
                                        </p:attrNameLst>
                                      </p:cBhvr>
                                      <p:tavLst>
                                        <p:tav tm="0">
                                          <p:val>
                                            <p:strVal val="#ppt_x"/>
                                          </p:val>
                                        </p:tav>
                                        <p:tav tm="100000">
                                          <p:val>
                                            <p:strVal val="#ppt_x"/>
                                          </p:val>
                                        </p:tav>
                                      </p:tavLst>
                                    </p:anim>
                                    <p:anim calcmode="lin" valueType="num">
                                      <p:cBhvr>
                                        <p:cTn id="23" dur="1000" fill="hold"/>
                                        <p:tgtEl>
                                          <p:spTgt spid="18437">
                                            <p:txEl>
                                              <p:charRg st="27" end="59"/>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8437">
                                            <p:txEl>
                                              <p:charRg st="59" end="78"/>
                                            </p:txEl>
                                          </p:spTgt>
                                        </p:tgtEl>
                                        <p:attrNameLst>
                                          <p:attrName>style.visibility</p:attrName>
                                        </p:attrNameLst>
                                      </p:cBhvr>
                                      <p:to>
                                        <p:strVal val="visible"/>
                                      </p:to>
                                    </p:set>
                                    <p:animEffect transition="in" filter="fade">
                                      <p:cBhvr>
                                        <p:cTn id="28" dur="1000"/>
                                        <p:tgtEl>
                                          <p:spTgt spid="18437">
                                            <p:txEl>
                                              <p:charRg st="59" end="78"/>
                                            </p:txEl>
                                          </p:spTgt>
                                        </p:tgtEl>
                                      </p:cBhvr>
                                    </p:animEffect>
                                    <p:anim calcmode="lin" valueType="num">
                                      <p:cBhvr>
                                        <p:cTn id="29" dur="1000" fill="hold"/>
                                        <p:tgtEl>
                                          <p:spTgt spid="18437">
                                            <p:txEl>
                                              <p:charRg st="59" end="78"/>
                                            </p:txEl>
                                          </p:spTgt>
                                        </p:tgtEl>
                                        <p:attrNameLst>
                                          <p:attrName>ppt_x</p:attrName>
                                        </p:attrNameLst>
                                      </p:cBhvr>
                                      <p:tavLst>
                                        <p:tav tm="0">
                                          <p:val>
                                            <p:strVal val="#ppt_x"/>
                                          </p:val>
                                        </p:tav>
                                        <p:tav tm="100000">
                                          <p:val>
                                            <p:strVal val="#ppt_x"/>
                                          </p:val>
                                        </p:tav>
                                      </p:tavLst>
                                    </p:anim>
                                    <p:anim calcmode="lin" valueType="num">
                                      <p:cBhvr>
                                        <p:cTn id="30" dur="1000" fill="hold"/>
                                        <p:tgtEl>
                                          <p:spTgt spid="18437">
                                            <p:txEl>
                                              <p:charRg st="59" end="78"/>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8437">
                                            <p:txEl>
                                              <p:charRg st="78" end="90"/>
                                            </p:txEl>
                                          </p:spTgt>
                                        </p:tgtEl>
                                        <p:attrNameLst>
                                          <p:attrName>style.visibility</p:attrName>
                                        </p:attrNameLst>
                                      </p:cBhvr>
                                      <p:to>
                                        <p:strVal val="visible"/>
                                      </p:to>
                                    </p:set>
                                    <p:animEffect transition="in" filter="fade">
                                      <p:cBhvr>
                                        <p:cTn id="35" dur="1000"/>
                                        <p:tgtEl>
                                          <p:spTgt spid="18437">
                                            <p:txEl>
                                              <p:charRg st="78" end="90"/>
                                            </p:txEl>
                                          </p:spTgt>
                                        </p:tgtEl>
                                      </p:cBhvr>
                                    </p:animEffect>
                                    <p:anim calcmode="lin" valueType="num">
                                      <p:cBhvr>
                                        <p:cTn id="36" dur="1000" fill="hold"/>
                                        <p:tgtEl>
                                          <p:spTgt spid="18437">
                                            <p:txEl>
                                              <p:charRg st="78" end="90"/>
                                            </p:txEl>
                                          </p:spTgt>
                                        </p:tgtEl>
                                        <p:attrNameLst>
                                          <p:attrName>ppt_x</p:attrName>
                                        </p:attrNameLst>
                                      </p:cBhvr>
                                      <p:tavLst>
                                        <p:tav tm="0">
                                          <p:val>
                                            <p:strVal val="#ppt_x"/>
                                          </p:val>
                                        </p:tav>
                                        <p:tav tm="100000">
                                          <p:val>
                                            <p:strVal val="#ppt_x"/>
                                          </p:val>
                                        </p:tav>
                                      </p:tavLst>
                                    </p:anim>
                                    <p:anim calcmode="lin" valueType="num">
                                      <p:cBhvr>
                                        <p:cTn id="37" dur="1000" fill="hold"/>
                                        <p:tgtEl>
                                          <p:spTgt spid="18437">
                                            <p:txEl>
                                              <p:charRg st="78" end="9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8437">
                                            <p:txEl>
                                              <p:charRg st="90" end="143"/>
                                            </p:txEl>
                                          </p:spTgt>
                                        </p:tgtEl>
                                        <p:attrNameLst>
                                          <p:attrName>style.visibility</p:attrName>
                                        </p:attrNameLst>
                                      </p:cBhvr>
                                      <p:to>
                                        <p:strVal val="visible"/>
                                      </p:to>
                                    </p:set>
                                    <p:animEffect transition="in" filter="fade">
                                      <p:cBhvr>
                                        <p:cTn id="42" dur="1000"/>
                                        <p:tgtEl>
                                          <p:spTgt spid="18437">
                                            <p:txEl>
                                              <p:charRg st="90" end="143"/>
                                            </p:txEl>
                                          </p:spTgt>
                                        </p:tgtEl>
                                      </p:cBhvr>
                                    </p:animEffect>
                                    <p:anim calcmode="lin" valueType="num">
                                      <p:cBhvr>
                                        <p:cTn id="43" dur="1000" fill="hold"/>
                                        <p:tgtEl>
                                          <p:spTgt spid="18437">
                                            <p:txEl>
                                              <p:charRg st="90" end="143"/>
                                            </p:txEl>
                                          </p:spTgt>
                                        </p:tgtEl>
                                        <p:attrNameLst>
                                          <p:attrName>ppt_x</p:attrName>
                                        </p:attrNameLst>
                                      </p:cBhvr>
                                      <p:tavLst>
                                        <p:tav tm="0">
                                          <p:val>
                                            <p:strVal val="#ppt_x"/>
                                          </p:val>
                                        </p:tav>
                                        <p:tav tm="100000">
                                          <p:val>
                                            <p:strVal val="#ppt_x"/>
                                          </p:val>
                                        </p:tav>
                                      </p:tavLst>
                                    </p:anim>
                                    <p:anim calcmode="lin" valueType="num">
                                      <p:cBhvr>
                                        <p:cTn id="44" dur="1000" fill="hold"/>
                                        <p:tgtEl>
                                          <p:spTgt spid="18437">
                                            <p:txEl>
                                              <p:charRg st="90" end="14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8" name="Rectangle 4"/>
          <p:cNvSpPr>
            <a:spLocks noGrp="1"/>
          </p:cNvSpPr>
          <p:nvPr>
            <p:ph type="subTitle" idx="1"/>
          </p:nvPr>
        </p:nvSpPr>
        <p:spPr>
          <a:xfrm>
            <a:off x="323850" y="357188"/>
            <a:ext cx="8458200" cy="6072187"/>
          </a:xfrm>
          <a:ln/>
        </p:spPr>
        <p:txBody>
          <a:bodyPr vert="horz" wrap="square" lIns="91440" tIns="45720" rIns="91440" bIns="45720" anchor="t" anchorCtr="0"/>
          <a:p>
            <a:pPr algn="l" eaLnBrk="1" hangingPunct="1">
              <a:buSzTx/>
            </a:pPr>
            <a:r>
              <a:rPr lang="zh-CN" altLang="en-US" sz="3600" b="1" dirty="0">
                <a:latin typeface="Arial" panose="020B0604020202020204" pitchFamily="34" charset="0"/>
                <a:ea typeface="宋体" panose="02010600030101010101" pitchFamily="2" charset="-122"/>
                <a:cs typeface="+mn-cs"/>
              </a:rPr>
              <a:t>六、会被否定的，不能参加答辩的论文：</a:t>
            </a:r>
            <a:endParaRPr lang="en-US" altLang="zh-CN" sz="3600" b="1" dirty="0">
              <a:latin typeface="Arial" panose="020B0604020202020204" pitchFamily="34" charset="0"/>
              <a:ea typeface="宋体" panose="02010600030101010101" pitchFamily="2" charset="-122"/>
              <a:cs typeface="+mn-cs"/>
            </a:endParaRPr>
          </a:p>
          <a:p>
            <a:pPr algn="l" eaLnBrk="1" hangingPunct="1">
              <a:buSzTx/>
            </a:pPr>
            <a:r>
              <a:rPr lang="zh-CN" altLang="en-US" sz="3600" b="1" dirty="0">
                <a:solidFill>
                  <a:srgbClr val="CC0000"/>
                </a:solidFill>
                <a:latin typeface="Arial" panose="020B0604020202020204" pitchFamily="34" charset="0"/>
                <a:ea typeface="宋体" panose="02010600030101010101" pitchFamily="2" charset="-122"/>
                <a:cs typeface="+mn-cs"/>
              </a:rPr>
              <a:t> </a:t>
            </a:r>
            <a:r>
              <a:rPr lang="en-US" altLang="zh-CN" sz="3600" b="1" dirty="0">
                <a:solidFill>
                  <a:srgbClr val="CC0000"/>
                </a:solidFill>
                <a:latin typeface="Arial" panose="020B0604020202020204" pitchFamily="34" charset="0"/>
                <a:ea typeface="宋体" panose="02010600030101010101" pitchFamily="2" charset="-122"/>
                <a:cs typeface="+mn-cs"/>
              </a:rPr>
              <a:t>1</a:t>
            </a:r>
            <a:r>
              <a:rPr lang="zh-CN" altLang="en-US" sz="3600" b="1" dirty="0">
                <a:solidFill>
                  <a:srgbClr val="CC0000"/>
                </a:solidFill>
                <a:latin typeface="Arial" panose="020B0604020202020204" pitchFamily="34" charset="0"/>
                <a:ea typeface="宋体" panose="02010600030101010101" pitchFamily="2" charset="-122"/>
                <a:cs typeface="+mn-cs"/>
              </a:rPr>
              <a:t>。抄袭：学校建立了查重系统，不准抄袭学生以往的设计论文和网上下载的文章。</a:t>
            </a:r>
            <a:endParaRPr lang="en-US" altLang="zh-CN" sz="3600" b="1" dirty="0">
              <a:solidFill>
                <a:srgbClr val="CC0000"/>
              </a:solidFill>
              <a:latin typeface="Arial" panose="020B0604020202020204" pitchFamily="34" charset="0"/>
              <a:ea typeface="宋体" panose="02010600030101010101" pitchFamily="2" charset="-122"/>
              <a:cs typeface="+mn-cs"/>
            </a:endParaRPr>
          </a:p>
          <a:p>
            <a:pPr algn="l" eaLnBrk="1" hangingPunct="1">
              <a:buSzTx/>
            </a:pPr>
            <a:r>
              <a:rPr lang="en-US" altLang="zh-CN" sz="3600" b="1" dirty="0">
                <a:solidFill>
                  <a:srgbClr val="CC0000"/>
                </a:solidFill>
                <a:latin typeface="Arial" panose="020B0604020202020204" pitchFamily="34" charset="0"/>
                <a:ea typeface="宋体" panose="02010600030101010101" pitchFamily="2" charset="-122"/>
                <a:cs typeface="+mn-cs"/>
              </a:rPr>
              <a:t>2</a:t>
            </a:r>
            <a:r>
              <a:rPr lang="zh-CN" altLang="en-US" sz="3600" b="1" dirty="0">
                <a:solidFill>
                  <a:srgbClr val="CC0000"/>
                </a:solidFill>
                <a:latin typeface="Arial" panose="020B0604020202020204" pitchFamily="34" charset="0"/>
                <a:ea typeface="宋体" panose="02010600030101010101" pitchFamily="2" charset="-122"/>
                <a:cs typeface="+mn-cs"/>
              </a:rPr>
              <a:t>。直接抄来的不经大量修改的公司报告。</a:t>
            </a:r>
            <a:endParaRPr lang="en-US" altLang="zh-CN" sz="3600" b="1" dirty="0">
              <a:solidFill>
                <a:srgbClr val="CC0000"/>
              </a:solidFill>
              <a:latin typeface="Arial" panose="020B0604020202020204" pitchFamily="34" charset="0"/>
              <a:ea typeface="宋体" panose="02010600030101010101" pitchFamily="2" charset="-122"/>
              <a:cs typeface="+mn-cs"/>
            </a:endParaRPr>
          </a:p>
          <a:p>
            <a:pPr algn="l" eaLnBrk="1" hangingPunct="1">
              <a:buSzTx/>
            </a:pPr>
            <a:r>
              <a:rPr lang="en-US" altLang="zh-CN" sz="3600" b="1" dirty="0">
                <a:solidFill>
                  <a:srgbClr val="CC0000"/>
                </a:solidFill>
                <a:latin typeface="Arial" panose="020B0604020202020204" pitchFamily="34" charset="0"/>
                <a:ea typeface="宋体" panose="02010600030101010101" pitchFamily="2" charset="-122"/>
                <a:cs typeface="+mn-cs"/>
              </a:rPr>
              <a:t>3</a:t>
            </a:r>
            <a:r>
              <a:rPr lang="zh-CN" altLang="en-US" sz="3600" b="1" dirty="0">
                <a:solidFill>
                  <a:srgbClr val="CC0000"/>
                </a:solidFill>
                <a:latin typeface="Arial" panose="020B0604020202020204" pitchFamily="34" charset="0"/>
                <a:ea typeface="宋体" panose="02010600030101010101" pitchFamily="2" charset="-122"/>
                <a:cs typeface="+mn-cs"/>
              </a:rPr>
              <a:t>。应用高深的数学计算理论，但没有详细的数据计算过程，只有计算结果的。（例如混沌理论、遗传算法等）</a:t>
            </a:r>
            <a:endParaRPr lang="en-US" altLang="zh-CN" sz="3600" b="1" dirty="0">
              <a:solidFill>
                <a:srgbClr val="CC0000"/>
              </a:solidFill>
              <a:latin typeface="Arial" panose="020B0604020202020204" pitchFamily="34" charset="0"/>
              <a:ea typeface="宋体" panose="02010600030101010101" pitchFamily="2" charset="-122"/>
              <a:cs typeface="+mn-cs"/>
            </a:endParaRPr>
          </a:p>
          <a:p>
            <a:pPr algn="l" eaLnBrk="1" hangingPunct="1">
              <a:buSzTx/>
            </a:pPr>
            <a:r>
              <a:rPr lang="en-US" altLang="zh-CN" sz="3600" b="1" dirty="0">
                <a:solidFill>
                  <a:srgbClr val="CC0000"/>
                </a:solidFill>
                <a:latin typeface="Arial" panose="020B0604020202020204" pitchFamily="34" charset="0"/>
                <a:ea typeface="宋体" panose="02010600030101010101" pitchFamily="2" charset="-122"/>
                <a:cs typeface="+mn-cs"/>
              </a:rPr>
              <a:t>4</a:t>
            </a:r>
            <a:r>
              <a:rPr lang="zh-CN" altLang="en-US" sz="3600" b="1" dirty="0">
                <a:solidFill>
                  <a:srgbClr val="CC0000"/>
                </a:solidFill>
                <a:latin typeface="Arial" panose="020B0604020202020204" pitchFamily="34" charset="0"/>
                <a:ea typeface="宋体" panose="02010600030101010101" pitchFamily="2" charset="-122"/>
                <a:cs typeface="+mn-cs"/>
              </a:rPr>
              <a:t>。分析论文没有采用本省实际案例的。</a:t>
            </a:r>
            <a:endParaRPr lang="en-US" altLang="zh-CN" sz="3600" b="1" dirty="0">
              <a:solidFill>
                <a:srgbClr val="CC0000"/>
              </a:solidFill>
              <a:latin typeface="Arial" panose="020B0604020202020204" pitchFamily="34" charset="0"/>
              <a:ea typeface="宋体" panose="02010600030101010101" pitchFamily="2" charset="-122"/>
              <a:cs typeface="+mn-cs"/>
            </a:endParaRPr>
          </a:p>
          <a:p>
            <a:pPr eaLnBrk="1" hangingPunct="1">
              <a:buSzTx/>
            </a:pPr>
            <a:endParaRPr lang="en-US" altLang="zh-CN" dirty="0">
              <a:solidFill>
                <a:srgbClr val="CC0000"/>
              </a:solidFill>
              <a:latin typeface="Arial" panose="020B0604020202020204" pitchFamily="34" charset="0"/>
              <a:ea typeface="宋体" panose="0201060003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8">
                                            <p:txEl>
                                              <p:charRg st="0" end="1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8">
                                            <p:txEl>
                                              <p:charRg st="19" end="5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8">
                                            <p:txEl>
                                              <p:charRg st="58" end="7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8">
                                            <p:txEl>
                                              <p:charRg st="78" end="12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8">
                                            <p:txEl>
                                              <p:charRg st="128" end="14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9" name="Rectangle 3"/>
          <p:cNvSpPr>
            <a:spLocks noGrp="1"/>
          </p:cNvSpPr>
          <p:nvPr>
            <p:ph type="ctrTitle"/>
          </p:nvPr>
        </p:nvSpPr>
        <p:spPr>
          <a:xfrm>
            <a:off x="250825" y="333375"/>
            <a:ext cx="8569325" cy="722313"/>
          </a:xfrm>
          <a:ln/>
        </p:spPr>
        <p:txBody>
          <a:bodyPr vert="horz" wrap="square" lIns="91440" tIns="45720" rIns="91440" bIns="45720" anchor="ctr" anchorCtr="0"/>
          <a:p>
            <a:pPr algn="l" eaLnBrk="1" hangingPunct="1">
              <a:buClrTx/>
              <a:buSzTx/>
              <a:buFontTx/>
            </a:pPr>
            <a:r>
              <a:rPr lang="zh-CN" altLang="en-US" sz="3800" b="1" dirty="0">
                <a:latin typeface="Arial" panose="020B0604020202020204" pitchFamily="34" charset="0"/>
                <a:ea typeface="宋体" panose="02010600030101010101" pitchFamily="2" charset="-122"/>
                <a:cs typeface="+mj-cs"/>
              </a:rPr>
              <a:t>六、会被否定的，不能参加答辩的论文</a:t>
            </a:r>
            <a:endParaRPr lang="zh-CN" altLang="en-US" sz="3800" b="1" dirty="0">
              <a:latin typeface="Arial" panose="020B0604020202020204" pitchFamily="34" charset="0"/>
              <a:ea typeface="宋体" panose="02010600030101010101" pitchFamily="2" charset="-122"/>
              <a:cs typeface="+mj-cs"/>
            </a:endParaRPr>
          </a:p>
        </p:txBody>
      </p:sp>
      <p:sp>
        <p:nvSpPr>
          <p:cNvPr id="19460" name="Rectangle 4"/>
          <p:cNvSpPr>
            <a:spLocks noGrp="1"/>
          </p:cNvSpPr>
          <p:nvPr>
            <p:ph type="subTitle" idx="4294967295"/>
          </p:nvPr>
        </p:nvSpPr>
        <p:spPr>
          <a:xfrm>
            <a:off x="323850" y="1125538"/>
            <a:ext cx="8496300" cy="5184775"/>
          </a:xfrm>
          <a:ln/>
        </p:spPr>
        <p:txBody>
          <a:bodyPr vert="horz" wrap="square" lIns="91440" tIns="45720" rIns="91440" bIns="45720" anchor="t" anchorCtr="0"/>
          <a:lstStyle>
            <a:lvl1pPr marL="0" lvl="0" indent="0" algn="ctr">
              <a:buClr>
                <a:schemeClr val="accent1"/>
              </a:buClr>
              <a:buSzTx/>
              <a:buFont typeface="Wingdings" panose="05000000000000000000" pitchFamily="2" charset="2"/>
              <a:buNone/>
              <a:defRPr/>
            </a:lvl1pPr>
            <a:lvl2pPr marL="457200" lvl="1" indent="0" algn="ctr">
              <a:buClr>
                <a:schemeClr val="accent1"/>
              </a:buClr>
              <a:buSzTx/>
              <a:buFont typeface="Wingdings" panose="05000000000000000000" pitchFamily="2" charset="2"/>
              <a:buNone/>
              <a:defRPr/>
            </a:lvl2pPr>
            <a:lvl3pPr marL="914400" lvl="2" indent="0" algn="ctr">
              <a:buClr>
                <a:schemeClr val="accent1"/>
              </a:buClr>
              <a:buSzTx/>
              <a:buFont typeface="Wingdings" panose="05000000000000000000" pitchFamily="2" charset="2"/>
              <a:buNone/>
              <a:defRPr/>
            </a:lvl3pPr>
            <a:lvl4pPr marL="1371600" lvl="3" indent="0" algn="ctr">
              <a:buClr>
                <a:schemeClr val="accent1"/>
              </a:buClr>
              <a:buSzTx/>
              <a:buFontTx/>
              <a:buNone/>
              <a:defRPr/>
            </a:lvl4pPr>
            <a:lvl5pPr marL="1828800" lvl="4" indent="0" algn="ctr">
              <a:buClr>
                <a:schemeClr val="accent1"/>
              </a:buClr>
              <a:buSzTx/>
              <a:buFont typeface="Wingdings" panose="05000000000000000000" pitchFamily="2" charset="2"/>
              <a:buNone/>
              <a:defRPr/>
            </a:lvl5pPr>
          </a:lstStyle>
          <a:p>
            <a:pPr marL="533400" lvl="0" indent="-533400" algn="l" eaLnBrk="1" hangingPunct="1"/>
            <a:r>
              <a:rPr lang="en-US" altLang="zh-CN" b="1" dirty="0">
                <a:solidFill>
                  <a:srgbClr val="000099"/>
                </a:solidFill>
                <a:ea typeface="宋体" panose="02010600030101010101" pitchFamily="2" charset="-122"/>
              </a:rPr>
              <a:t>5</a:t>
            </a:r>
            <a:r>
              <a:rPr lang="zh-CN" altLang="en-US" b="1" dirty="0">
                <a:solidFill>
                  <a:srgbClr val="000099"/>
                </a:solidFill>
                <a:ea typeface="宋体" panose="02010600030101010101" pitchFamily="2" charset="-122"/>
              </a:rPr>
              <a:t>。类似于总结</a:t>
            </a:r>
            <a:r>
              <a:rPr lang="zh-CN" altLang="en-US" b="1" dirty="0">
                <a:solidFill>
                  <a:srgbClr val="FF3300"/>
                </a:solidFill>
                <a:ea typeface="宋体" panose="02010600030101010101" pitchFamily="2" charset="-122"/>
              </a:rPr>
              <a:t>报告</a:t>
            </a:r>
            <a:r>
              <a:rPr lang="zh-CN" altLang="en-US" b="1" dirty="0">
                <a:solidFill>
                  <a:srgbClr val="000099"/>
                </a:solidFill>
                <a:ea typeface="宋体" panose="02010600030101010101" pitchFamily="2" charset="-122"/>
              </a:rPr>
              <a:t>，仅仅是大量统计数据的罗列，没有分析计算过程，只有结论。</a:t>
            </a:r>
            <a:endParaRPr lang="zh-CN" altLang="en-US" b="1" dirty="0">
              <a:solidFill>
                <a:srgbClr val="000099"/>
              </a:solidFill>
              <a:ea typeface="宋体" panose="02010600030101010101" pitchFamily="2" charset="-122"/>
            </a:endParaRPr>
          </a:p>
          <a:p>
            <a:pPr marL="533400" lvl="0" indent="-533400" algn="l" eaLnBrk="1" hangingPunct="1"/>
            <a:r>
              <a:rPr lang="en-US" altLang="zh-CN" b="1" dirty="0">
                <a:solidFill>
                  <a:srgbClr val="000099"/>
                </a:solidFill>
                <a:ea typeface="宋体" panose="02010600030101010101" pitchFamily="2" charset="-122"/>
              </a:rPr>
              <a:t>6</a:t>
            </a:r>
            <a:r>
              <a:rPr lang="zh-CN" altLang="en-US" b="1" dirty="0">
                <a:solidFill>
                  <a:srgbClr val="000099"/>
                </a:solidFill>
                <a:ea typeface="宋体" panose="02010600030101010101" pitchFamily="2" charset="-122"/>
              </a:rPr>
              <a:t>。类似于</a:t>
            </a:r>
            <a:r>
              <a:rPr lang="zh-CN" altLang="en-US" b="1" dirty="0">
                <a:solidFill>
                  <a:srgbClr val="FF3300"/>
                </a:solidFill>
                <a:ea typeface="宋体" panose="02010600030101010101" pitchFamily="2" charset="-122"/>
              </a:rPr>
              <a:t>产品说明书或广告</a:t>
            </a:r>
            <a:r>
              <a:rPr lang="zh-CN" altLang="en-US" b="1" dirty="0">
                <a:solidFill>
                  <a:srgbClr val="000099"/>
                </a:solidFill>
                <a:ea typeface="宋体" panose="02010600030101010101" pitchFamily="2" charset="-122"/>
              </a:rPr>
              <a:t>。</a:t>
            </a:r>
            <a:endParaRPr lang="zh-CN" altLang="en-US" b="1" dirty="0">
              <a:solidFill>
                <a:srgbClr val="000099"/>
              </a:solidFill>
              <a:ea typeface="宋体" panose="02010600030101010101" pitchFamily="2" charset="-122"/>
            </a:endParaRPr>
          </a:p>
          <a:p>
            <a:pPr marL="533400" lvl="0" indent="-533400" algn="l" eaLnBrk="1" hangingPunct="1"/>
            <a:r>
              <a:rPr lang="en-US" altLang="zh-CN" b="1" dirty="0">
                <a:solidFill>
                  <a:srgbClr val="000099"/>
                </a:solidFill>
                <a:ea typeface="宋体" panose="02010600030101010101" pitchFamily="2" charset="-122"/>
              </a:rPr>
              <a:t>7</a:t>
            </a:r>
            <a:r>
              <a:rPr lang="zh-CN" altLang="en-US" b="1" dirty="0">
                <a:solidFill>
                  <a:srgbClr val="000099"/>
                </a:solidFill>
                <a:ea typeface="宋体" panose="02010600030101010101" pitchFamily="2" charset="-122"/>
              </a:rPr>
              <a:t>。类似于</a:t>
            </a:r>
            <a:r>
              <a:rPr lang="zh-CN" altLang="en-US" b="1" dirty="0">
                <a:solidFill>
                  <a:srgbClr val="FF3300"/>
                </a:solidFill>
                <a:ea typeface="宋体" panose="02010600030101010101" pitchFamily="2" charset="-122"/>
              </a:rPr>
              <a:t>软件使用说明</a:t>
            </a:r>
            <a:r>
              <a:rPr lang="zh-CN" altLang="en-US" b="1" dirty="0">
                <a:solidFill>
                  <a:srgbClr val="000099"/>
                </a:solidFill>
                <a:ea typeface="宋体" panose="02010600030101010101" pitchFamily="2" charset="-122"/>
              </a:rPr>
              <a:t>，没有流程、框图、程序等，仅罗列了一些计算机界面。</a:t>
            </a:r>
            <a:endParaRPr lang="zh-CN" altLang="en-US" b="1" dirty="0">
              <a:solidFill>
                <a:srgbClr val="000099"/>
              </a:solidFill>
              <a:ea typeface="宋体" panose="02010600030101010101" pitchFamily="2" charset="-122"/>
            </a:endParaRPr>
          </a:p>
          <a:p>
            <a:pPr marL="533400" lvl="0" indent="-533400" algn="l" eaLnBrk="1" hangingPunct="1"/>
            <a:r>
              <a:rPr lang="en-US" altLang="zh-CN" b="1" dirty="0">
                <a:solidFill>
                  <a:srgbClr val="000099"/>
                </a:solidFill>
                <a:ea typeface="宋体" panose="02010600030101010101" pitchFamily="2" charset="-122"/>
              </a:rPr>
              <a:t>8</a:t>
            </a:r>
            <a:r>
              <a:rPr lang="zh-CN" altLang="en-US" b="1" dirty="0">
                <a:solidFill>
                  <a:srgbClr val="000099"/>
                </a:solidFill>
                <a:ea typeface="宋体" panose="02010600030101010101" pitchFamily="2" charset="-122"/>
              </a:rPr>
              <a:t>。类似于</a:t>
            </a:r>
            <a:r>
              <a:rPr lang="zh-CN" altLang="en-US" b="1" dirty="0">
                <a:solidFill>
                  <a:srgbClr val="FF3300"/>
                </a:solidFill>
                <a:ea typeface="宋体" panose="02010600030101010101" pitchFamily="2" charset="-122"/>
              </a:rPr>
              <a:t>教科书，没有实际分析对象的</a:t>
            </a:r>
            <a:r>
              <a:rPr lang="zh-CN" altLang="en-US" b="1" dirty="0">
                <a:solidFill>
                  <a:srgbClr val="000099"/>
                </a:solidFill>
                <a:ea typeface="宋体" panose="02010600030101010101" pitchFamily="2" charset="-122"/>
              </a:rPr>
              <a:t>。</a:t>
            </a:r>
            <a:endParaRPr lang="zh-CN" altLang="en-US" b="1" dirty="0">
              <a:solidFill>
                <a:srgbClr val="000099"/>
              </a:solidFill>
              <a:ea typeface="宋体" panose="02010600030101010101" pitchFamily="2" charset="-122"/>
            </a:endParaRPr>
          </a:p>
          <a:p>
            <a:pPr marL="533400" lvl="0" indent="-533400" algn="l" eaLnBrk="1" hangingPunct="1"/>
            <a:r>
              <a:rPr lang="en-US" altLang="zh-CN" b="1" dirty="0">
                <a:solidFill>
                  <a:srgbClr val="000099"/>
                </a:solidFill>
                <a:ea typeface="宋体" panose="02010600030101010101" pitchFamily="2" charset="-122"/>
              </a:rPr>
              <a:t>9</a:t>
            </a:r>
            <a:r>
              <a:rPr lang="zh-CN" altLang="en-US" b="1" dirty="0">
                <a:solidFill>
                  <a:srgbClr val="000099"/>
                </a:solidFill>
                <a:ea typeface="宋体" panose="02010600030101010101" pitchFamily="2" charset="-122"/>
              </a:rPr>
              <a:t>。</a:t>
            </a:r>
            <a:r>
              <a:rPr lang="zh-CN" altLang="en-US" b="1" dirty="0">
                <a:solidFill>
                  <a:srgbClr val="FF3300"/>
                </a:solidFill>
                <a:ea typeface="宋体" panose="02010600030101010101" pitchFamily="2" charset="-122"/>
              </a:rPr>
              <a:t>非电力类的</a:t>
            </a:r>
            <a:r>
              <a:rPr lang="zh-CN" altLang="en-US" b="1" dirty="0">
                <a:solidFill>
                  <a:srgbClr val="000099"/>
                </a:solidFill>
                <a:ea typeface="宋体" panose="02010600030101010101" pitchFamily="2" charset="-122"/>
              </a:rPr>
              <a:t>，如：线路设计、机械施工和机械故障类的、管理类的。</a:t>
            </a:r>
            <a:endParaRPr lang="zh-CN" altLang="en-US" b="1" dirty="0">
              <a:solidFill>
                <a:srgbClr val="000099"/>
              </a:solidFill>
              <a:ea typeface="宋体" panose="02010600030101010101" pitchFamily="2" charset="-122"/>
            </a:endParaRPr>
          </a:p>
          <a:p>
            <a:pPr marL="533400" lvl="0" indent="-533400" algn="r" eaLnBrk="1" hangingPunct="1"/>
            <a:endParaRPr lang="en-US" altLang="zh-CN" b="1" dirty="0">
              <a:solidFill>
                <a:srgbClr val="000099"/>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fade">
                                      <p:cBhvr>
                                        <p:cTn id="7" dur="2000"/>
                                        <p:tgtEl>
                                          <p:spTgt spid="1945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60">
                                            <p:txEl>
                                              <p:charRg st="0" end="38"/>
                                            </p:txEl>
                                          </p:spTgt>
                                        </p:tgtEl>
                                        <p:attrNameLst>
                                          <p:attrName>style.visibility</p:attrName>
                                        </p:attrNameLst>
                                      </p:cBhvr>
                                      <p:to>
                                        <p:strVal val="visible"/>
                                      </p:to>
                                    </p:set>
                                    <p:animEffect transition="in" filter="fade">
                                      <p:cBhvr>
                                        <p:cTn id="12" dur="2000"/>
                                        <p:tgtEl>
                                          <p:spTgt spid="19460">
                                            <p:txEl>
                                              <p:charRg st="0" end="3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60">
                                            <p:txEl>
                                              <p:charRg st="38" end="53"/>
                                            </p:txEl>
                                          </p:spTgt>
                                        </p:tgtEl>
                                        <p:attrNameLst>
                                          <p:attrName>style.visibility</p:attrName>
                                        </p:attrNameLst>
                                      </p:cBhvr>
                                      <p:to>
                                        <p:strVal val="visible"/>
                                      </p:to>
                                    </p:set>
                                    <p:animEffect transition="in" filter="fade">
                                      <p:cBhvr>
                                        <p:cTn id="17" dur="2000"/>
                                        <p:tgtEl>
                                          <p:spTgt spid="19460">
                                            <p:txEl>
                                              <p:charRg st="38" end="5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60">
                                            <p:txEl>
                                              <p:charRg st="53" end="90"/>
                                            </p:txEl>
                                          </p:spTgt>
                                        </p:tgtEl>
                                        <p:attrNameLst>
                                          <p:attrName>style.visibility</p:attrName>
                                        </p:attrNameLst>
                                      </p:cBhvr>
                                      <p:to>
                                        <p:strVal val="visible"/>
                                      </p:to>
                                    </p:set>
                                    <p:animEffect transition="in" filter="fade">
                                      <p:cBhvr>
                                        <p:cTn id="22" dur="2000"/>
                                        <p:tgtEl>
                                          <p:spTgt spid="19460">
                                            <p:txEl>
                                              <p:charRg st="53" end="9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60">
                                            <p:txEl>
                                              <p:charRg st="90" end="110"/>
                                            </p:txEl>
                                          </p:spTgt>
                                        </p:tgtEl>
                                        <p:attrNameLst>
                                          <p:attrName>style.visibility</p:attrName>
                                        </p:attrNameLst>
                                      </p:cBhvr>
                                      <p:to>
                                        <p:strVal val="visible"/>
                                      </p:to>
                                    </p:set>
                                    <p:animEffect transition="in" filter="fade">
                                      <p:cBhvr>
                                        <p:cTn id="27" dur="2000"/>
                                        <p:tgtEl>
                                          <p:spTgt spid="19460">
                                            <p:txEl>
                                              <p:charRg st="90" end="1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460">
                                            <p:txEl>
                                              <p:charRg st="110" end="143"/>
                                            </p:txEl>
                                          </p:spTgt>
                                        </p:tgtEl>
                                        <p:attrNameLst>
                                          <p:attrName>style.visibility</p:attrName>
                                        </p:attrNameLst>
                                      </p:cBhvr>
                                      <p:to>
                                        <p:strVal val="visible"/>
                                      </p:to>
                                    </p:set>
                                    <p:animEffect transition="in" filter="fade">
                                      <p:cBhvr>
                                        <p:cTn id="32" dur="2000"/>
                                        <p:tgtEl>
                                          <p:spTgt spid="19460">
                                            <p:txEl>
                                              <p:charRg st="110" end="14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60"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文本框 3"/>
          <p:cNvSpPr txBox="1"/>
          <p:nvPr/>
        </p:nvSpPr>
        <p:spPr>
          <a:xfrm>
            <a:off x="409575" y="1125538"/>
            <a:ext cx="8424863" cy="954087"/>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spcBef>
                <a:spcPct val="0"/>
              </a:spcBef>
              <a:buClrTx/>
              <a:buFontTx/>
              <a:buNone/>
            </a:pPr>
            <a:r>
              <a:rPr lang="en-US" altLang="zh-CN" sz="2800" b="1" dirty="0">
                <a:latin typeface="宋体" panose="02010600030101010101" pitchFamily="2" charset="-122"/>
                <a:ea typeface="宋体" panose="02010600030101010101" pitchFamily="2" charset="-122"/>
              </a:rPr>
              <a:t>1</a:t>
            </a:r>
            <a:r>
              <a:rPr lang="zh-CN" altLang="zh-CN" sz="2800" b="1" dirty="0">
                <a:latin typeface="宋体" panose="02010600030101010101" pitchFamily="2" charset="-122"/>
                <a:ea typeface="宋体" panose="02010600030101010101" pitchFamily="2" charset="-122"/>
              </a:rPr>
              <a:t>、全体学生于</a:t>
            </a:r>
            <a:r>
              <a:rPr lang="en-US" altLang="zh-CN" sz="2800" b="1" dirty="0">
                <a:latin typeface="宋体" panose="02010600030101010101" pitchFamily="2" charset="-122"/>
                <a:ea typeface="宋体" panose="02010600030101010101" pitchFamily="2" charset="-122"/>
              </a:rPr>
              <a:t>2023</a:t>
            </a:r>
            <a:r>
              <a:rPr lang="zh-CN" altLang="zh-CN" sz="2800" b="1" dirty="0">
                <a:latin typeface="宋体" panose="02010600030101010101" pitchFamily="2" charset="-122"/>
                <a:ea typeface="宋体" panose="02010600030101010101" pitchFamily="2" charset="-122"/>
              </a:rPr>
              <a:t>年</a:t>
            </a:r>
            <a:r>
              <a:rPr lang="en-US" altLang="zh-CN" sz="2800" b="1" dirty="0">
                <a:latin typeface="宋体" panose="02010600030101010101" pitchFamily="2" charset="-122"/>
                <a:ea typeface="宋体" panose="02010600030101010101" pitchFamily="2" charset="-122"/>
              </a:rPr>
              <a:t>8</a:t>
            </a:r>
            <a:r>
              <a:rPr lang="zh-CN" altLang="en-US" sz="2800" b="1" dirty="0">
                <a:latin typeface="宋体" panose="02010600030101010101" pitchFamily="2" charset="-122"/>
                <a:ea typeface="宋体" panose="02010600030101010101" pitchFamily="2" charset="-122"/>
              </a:rPr>
              <a:t>月</a:t>
            </a:r>
            <a:r>
              <a:rPr lang="en-US" altLang="zh-CN" sz="2800" b="1" dirty="0">
                <a:latin typeface="宋体" panose="02010600030101010101" pitchFamily="2" charset="-122"/>
                <a:ea typeface="宋体" panose="02010600030101010101" pitchFamily="2" charset="-122"/>
              </a:rPr>
              <a:t>30</a:t>
            </a:r>
            <a:r>
              <a:rPr lang="zh-CN" altLang="en-US" sz="2800" b="1" dirty="0">
                <a:latin typeface="宋体" panose="02010600030101010101" pitchFamily="2" charset="-122"/>
                <a:ea typeface="宋体" panose="02010600030101010101" pitchFamily="2" charset="-122"/>
              </a:rPr>
              <a:t>日</a:t>
            </a:r>
            <a:r>
              <a:rPr lang="zh-CN" altLang="zh-CN" sz="2800" b="1" dirty="0">
                <a:latin typeface="宋体" panose="02010600030101010101" pitchFamily="2" charset="-122"/>
                <a:ea typeface="宋体" panose="02010600030101010101" pitchFamily="2" charset="-122"/>
              </a:rPr>
              <a:t>将论文初稿交给指导老师</a:t>
            </a:r>
            <a:r>
              <a:rPr lang="zh-CN" altLang="en-US" sz="2800" b="1" dirty="0">
                <a:latin typeface="宋体" panose="02010600030101010101" pitchFamily="2" charset="-122"/>
                <a:ea typeface="宋体" panose="02010600030101010101" pitchFamily="2" charset="-122"/>
              </a:rPr>
              <a:t>审阅</a:t>
            </a:r>
            <a:r>
              <a:rPr lang="zh-CN" altLang="zh-CN" sz="2800" b="1" dirty="0">
                <a:latin typeface="宋体" panose="02010600030101010101" pitchFamily="2" charset="-122"/>
                <a:ea typeface="宋体" panose="02010600030101010101" pitchFamily="2" charset="-122"/>
              </a:rPr>
              <a:t>。</a:t>
            </a:r>
            <a:endParaRPr lang="zh-CN" altLang="zh-CN" sz="2800" b="1" dirty="0">
              <a:latin typeface="宋体" panose="02010600030101010101" pitchFamily="2" charset="-122"/>
              <a:ea typeface="宋体" panose="02010600030101010101" pitchFamily="2" charset="-122"/>
            </a:endParaRPr>
          </a:p>
        </p:txBody>
      </p:sp>
      <p:sp>
        <p:nvSpPr>
          <p:cNvPr id="5" name="Rectangle 3"/>
          <p:cNvSpPr>
            <a:spLocks noGrp="1"/>
          </p:cNvSpPr>
          <p:nvPr>
            <p:ph type="ctrTitle"/>
          </p:nvPr>
        </p:nvSpPr>
        <p:spPr>
          <a:xfrm>
            <a:off x="250825" y="333375"/>
            <a:ext cx="8569325" cy="722313"/>
          </a:xfrm>
          <a:ln/>
        </p:spPr>
        <p:txBody>
          <a:bodyPr vert="horz" wrap="square" lIns="91440" tIns="45720" rIns="91440" bIns="45720" anchor="ctr" anchorCtr="0"/>
          <a:p>
            <a:pPr algn="l" eaLnBrk="1" hangingPunct="1">
              <a:buClrTx/>
              <a:buSzTx/>
              <a:buFontTx/>
            </a:pPr>
            <a:r>
              <a:rPr lang="zh-CN" altLang="en-US" sz="3800" b="1" dirty="0">
                <a:latin typeface="Arial" panose="020B0604020202020204" pitchFamily="34" charset="0"/>
                <a:ea typeface="宋体" panose="02010600030101010101" pitchFamily="2" charset="-122"/>
                <a:cs typeface="+mj-cs"/>
              </a:rPr>
              <a:t>七、毕业论文查重要求</a:t>
            </a:r>
            <a:endParaRPr lang="zh-CN" altLang="en-US" sz="3800" b="1" dirty="0">
              <a:latin typeface="Arial" panose="020B0604020202020204" pitchFamily="34" charset="0"/>
              <a:ea typeface="宋体" panose="02010600030101010101" pitchFamily="2" charset="-122"/>
              <a:cs typeface="+mj-cs"/>
            </a:endParaRPr>
          </a:p>
        </p:txBody>
      </p:sp>
      <p:sp>
        <p:nvSpPr>
          <p:cNvPr id="24580" name="文本框 5"/>
          <p:cNvSpPr txBox="1"/>
          <p:nvPr/>
        </p:nvSpPr>
        <p:spPr>
          <a:xfrm>
            <a:off x="392113" y="2087563"/>
            <a:ext cx="8497887" cy="522287"/>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spcBef>
                <a:spcPct val="0"/>
              </a:spcBef>
              <a:buClrTx/>
              <a:buFontTx/>
              <a:buNone/>
            </a:pPr>
            <a:r>
              <a:rPr lang="en-US" altLang="zh-CN" sz="2800" b="1" dirty="0">
                <a:latin typeface="宋体" panose="02010600030101010101" pitchFamily="2" charset="-122"/>
                <a:ea typeface="宋体" panose="02010600030101010101" pitchFamily="2" charset="-122"/>
              </a:rPr>
              <a:t>2</a:t>
            </a:r>
            <a:r>
              <a:rPr lang="zh-CN" altLang="zh-CN" sz="2800" b="1" dirty="0">
                <a:latin typeface="宋体" panose="02010600030101010101" pitchFamily="2" charset="-122"/>
                <a:ea typeface="宋体" panose="02010600030101010101" pitchFamily="2" charset="-122"/>
              </a:rPr>
              <a:t>、</a:t>
            </a:r>
            <a:r>
              <a:rPr lang="en-US" altLang="zh-CN" sz="2800" b="1" dirty="0">
                <a:latin typeface="宋体" panose="02010600030101010101" pitchFamily="2" charset="-122"/>
                <a:ea typeface="宋体" panose="02010600030101010101" pitchFamily="2" charset="-122"/>
              </a:rPr>
              <a:t>2023</a:t>
            </a:r>
            <a:r>
              <a:rPr lang="zh-CN" altLang="zh-CN" sz="2800" b="1" dirty="0">
                <a:latin typeface="宋体" panose="02010600030101010101" pitchFamily="2" charset="-122"/>
                <a:ea typeface="宋体" panose="02010600030101010101" pitchFamily="2" charset="-122"/>
              </a:rPr>
              <a:t>年</a:t>
            </a:r>
            <a:r>
              <a:rPr lang="en-US" altLang="zh-CN" sz="2800" b="1" dirty="0">
                <a:latin typeface="宋体" panose="02010600030101010101" pitchFamily="2" charset="-122"/>
                <a:ea typeface="宋体" panose="02010600030101010101" pitchFamily="2" charset="-122"/>
              </a:rPr>
              <a:t>9</a:t>
            </a:r>
            <a:r>
              <a:rPr lang="zh-CN" altLang="en-US" sz="2800" b="1" dirty="0">
                <a:latin typeface="宋体" panose="02010600030101010101" pitchFamily="2" charset="-122"/>
                <a:ea typeface="宋体" panose="02010600030101010101" pitchFamily="2" charset="-122"/>
              </a:rPr>
              <a:t>月</a:t>
            </a: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日</a:t>
            </a:r>
            <a:r>
              <a:rPr lang="zh-CN" altLang="zh-CN" sz="2800" b="1" dirty="0">
                <a:latin typeface="宋体" panose="02010600030101010101" pitchFamily="2" charset="-122"/>
                <a:ea typeface="宋体" panose="02010600030101010101" pitchFamily="2" charset="-122"/>
              </a:rPr>
              <a:t>～</a:t>
            </a:r>
            <a:r>
              <a:rPr lang="en-US" altLang="zh-CN" sz="2800" b="1" dirty="0">
                <a:latin typeface="宋体" panose="02010600030101010101" pitchFamily="2" charset="-122"/>
                <a:ea typeface="宋体" panose="02010600030101010101" pitchFamily="2" charset="-122"/>
              </a:rPr>
              <a:t>30</a:t>
            </a:r>
            <a:r>
              <a:rPr lang="zh-CN" altLang="en-US" sz="2800" b="1" dirty="0">
                <a:latin typeface="宋体" panose="02010600030101010101" pitchFamily="2" charset="-122"/>
                <a:ea typeface="宋体" panose="02010600030101010101" pitchFamily="2" charset="-122"/>
              </a:rPr>
              <a:t>日</a:t>
            </a:r>
            <a:r>
              <a:rPr lang="zh-CN" altLang="zh-CN" sz="2800" b="1" dirty="0">
                <a:latin typeface="宋体" panose="02010600030101010101" pitchFamily="2" charset="-122"/>
                <a:ea typeface="宋体" panose="02010600030101010101" pitchFamily="2" charset="-122"/>
              </a:rPr>
              <a:t>进行论文查重和论文修改。</a:t>
            </a:r>
            <a:endParaRPr lang="zh-CN" altLang="zh-CN" sz="2800" b="1" dirty="0">
              <a:latin typeface="宋体" panose="02010600030101010101" pitchFamily="2" charset="-122"/>
              <a:ea typeface="宋体" panose="02010600030101010101" pitchFamily="2" charset="-122"/>
            </a:endParaRPr>
          </a:p>
        </p:txBody>
      </p:sp>
      <p:sp>
        <p:nvSpPr>
          <p:cNvPr id="24581" name="文本框 6"/>
          <p:cNvSpPr txBox="1"/>
          <p:nvPr/>
        </p:nvSpPr>
        <p:spPr>
          <a:xfrm>
            <a:off x="336550" y="2618105"/>
            <a:ext cx="8483600" cy="2246313"/>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spcBef>
                <a:spcPct val="0"/>
              </a:spcBef>
              <a:buClrTx/>
              <a:buFontTx/>
              <a:buNone/>
            </a:pPr>
            <a:r>
              <a:rPr lang="en-US" altLang="zh-CN"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按教务处规定：我</a:t>
            </a:r>
            <a:r>
              <a:rPr lang="zh-CN" altLang="en-US" sz="2800" b="1" dirty="0">
                <a:latin typeface="宋体" panose="02010600030101010101" pitchFamily="2" charset="-122"/>
                <a:ea typeface="宋体" panose="02010600030101010101" pitchFamily="2" charset="-122"/>
              </a:rPr>
              <a:t>院</a:t>
            </a:r>
            <a:r>
              <a:rPr lang="zh-CN" altLang="zh-CN" sz="2800" b="1" dirty="0">
                <a:latin typeface="宋体" panose="02010600030101010101" pitchFamily="2" charset="-122"/>
                <a:ea typeface="宋体" panose="02010600030101010101" pitchFamily="2" charset="-122"/>
              </a:rPr>
              <a:t>全体本科</a:t>
            </a:r>
            <a:r>
              <a:rPr lang="zh-CN" altLang="en-US" sz="2800" b="1" dirty="0">
                <a:latin typeface="宋体" panose="02010600030101010101" pitchFamily="2" charset="-122"/>
                <a:ea typeface="宋体" panose="02010600030101010101" pitchFamily="2" charset="-122"/>
              </a:rPr>
              <a:t>（专升本科、高起本科）</a:t>
            </a:r>
            <a:r>
              <a:rPr lang="zh-CN" altLang="zh-CN" sz="2800" b="1" dirty="0">
                <a:latin typeface="宋体" panose="02010600030101010101" pitchFamily="2" charset="-122"/>
                <a:ea typeface="宋体" panose="02010600030101010101" pitchFamily="2" charset="-122"/>
              </a:rPr>
              <a:t>毕业生，其毕业设计论文必须经过查重检测。检测工作依据</a:t>
            </a:r>
            <a:r>
              <a:rPr lang="en-US" altLang="zh-CN" sz="2800" b="1" dirty="0">
                <a:latin typeface="宋体" panose="02010600030101010101" pitchFamily="2" charset="-122"/>
                <a:ea typeface="宋体" panose="02010600030101010101" pitchFamily="2" charset="-122"/>
              </a:rPr>
              <a:t>“</a:t>
            </a:r>
            <a:r>
              <a:rPr lang="zh-CN" altLang="zh-CN" sz="2800" b="1" dirty="0">
                <a:latin typeface="宋体" panose="02010600030101010101" pitchFamily="2" charset="-122"/>
                <a:ea typeface="宋体" panose="02010600030101010101" pitchFamily="2" charset="-122"/>
              </a:rPr>
              <a:t>上海电力</a:t>
            </a:r>
            <a:r>
              <a:rPr lang="zh-CN" altLang="en-US" sz="2800" b="1" dirty="0">
                <a:latin typeface="宋体" panose="02010600030101010101" pitchFamily="2" charset="-122"/>
                <a:ea typeface="宋体" panose="02010600030101010101" pitchFamily="2" charset="-122"/>
              </a:rPr>
              <a:t>大学</a:t>
            </a:r>
            <a:r>
              <a:rPr lang="zh-CN" altLang="zh-CN" sz="2800" b="1" dirty="0">
                <a:latin typeface="宋体" panose="02010600030101010101" pitchFamily="2" charset="-122"/>
                <a:ea typeface="宋体" panose="02010600030101010101" pitchFamily="2" charset="-122"/>
              </a:rPr>
              <a:t>全日制</a:t>
            </a:r>
            <a:r>
              <a:rPr lang="zh-CN" altLang="en-US" sz="2800" b="1" dirty="0">
                <a:latin typeface="宋体" panose="02010600030101010101" pitchFamily="2" charset="-122"/>
                <a:ea typeface="宋体" panose="02010600030101010101" pitchFamily="2" charset="-122"/>
              </a:rPr>
              <a:t>及继续教育</a:t>
            </a:r>
            <a:r>
              <a:rPr lang="zh-CN" altLang="zh-CN" sz="2800" b="1" dirty="0">
                <a:latin typeface="宋体" panose="02010600030101010101" pitchFamily="2" charset="-122"/>
                <a:ea typeface="宋体" panose="02010600030101010101" pitchFamily="2" charset="-122"/>
              </a:rPr>
              <a:t>本科生毕业设计（论文）学术不端行为检测管理办法（试行）</a:t>
            </a:r>
            <a:r>
              <a:rPr lang="en-US" altLang="zh-CN" sz="2800" b="1" dirty="0">
                <a:latin typeface="宋体" panose="02010600030101010101" pitchFamily="2" charset="-122"/>
                <a:ea typeface="宋体" panose="02010600030101010101" pitchFamily="2" charset="-122"/>
              </a:rPr>
              <a:t>”</a:t>
            </a:r>
            <a:r>
              <a:rPr lang="zh-CN" altLang="zh-CN" sz="2800" b="1" dirty="0">
                <a:latin typeface="宋体" panose="02010600030101010101" pitchFamily="2" charset="-122"/>
                <a:ea typeface="宋体" panose="02010600030101010101" pitchFamily="2" charset="-122"/>
              </a:rPr>
              <a:t>执行。</a:t>
            </a:r>
            <a:endParaRPr lang="zh-CN" altLang="en-US" sz="2800" dirty="0">
              <a:ea typeface="宋体" panose="02010600030101010101" pitchFamily="2" charset="-122"/>
            </a:endParaRPr>
          </a:p>
        </p:txBody>
      </p:sp>
      <p:sp>
        <p:nvSpPr>
          <p:cNvPr id="24582" name="矩形 7"/>
          <p:cNvSpPr/>
          <p:nvPr/>
        </p:nvSpPr>
        <p:spPr>
          <a:xfrm>
            <a:off x="971233" y="5804853"/>
            <a:ext cx="7489825" cy="522287"/>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spcBef>
                <a:spcPct val="0"/>
              </a:spcBef>
              <a:buClrTx/>
              <a:buFontTx/>
              <a:buNone/>
            </a:pPr>
            <a:r>
              <a:rPr lang="zh-CN" altLang="en-US" sz="2800" b="1" dirty="0">
                <a:latin typeface="宋体" panose="02010600030101010101" pitchFamily="2" charset="-122"/>
                <a:ea typeface="宋体" panose="02010600030101010101" pitchFamily="2" charset="-122"/>
              </a:rPr>
              <a:t>毕业论文</a:t>
            </a:r>
            <a:r>
              <a:rPr lang="zh-CN" altLang="zh-CN" sz="2800" b="1" dirty="0">
                <a:latin typeface="宋体" panose="02010600030101010101" pitchFamily="2" charset="-122"/>
                <a:ea typeface="宋体" panose="02010600030101010101" pitchFamily="2" charset="-122"/>
              </a:rPr>
              <a:t>查重通过</a:t>
            </a:r>
            <a:r>
              <a:rPr lang="zh-CN" altLang="en-US" sz="2800" b="1" dirty="0">
                <a:latin typeface="宋体" panose="02010600030101010101" pitchFamily="2" charset="-122"/>
                <a:ea typeface="宋体" panose="02010600030101010101" pitchFamily="2" charset="-122"/>
              </a:rPr>
              <a:t>的学生</a:t>
            </a:r>
            <a:r>
              <a:rPr lang="zh-CN" altLang="zh-CN" sz="2800" b="1" dirty="0">
                <a:latin typeface="宋体" panose="02010600030101010101" pitchFamily="2" charset="-122"/>
                <a:ea typeface="宋体" panose="02010600030101010101" pitchFamily="2" charset="-122"/>
              </a:rPr>
              <a:t>进入毕业答辩环节。</a:t>
            </a:r>
            <a:endParaRPr lang="zh-CN" altLang="en-US" sz="2800" b="1" dirty="0">
              <a:latin typeface="宋体" panose="02010600030101010101" pitchFamily="2" charset="-122"/>
              <a:ea typeface="宋体" panose="02010600030101010101" pitchFamily="2" charset="-122"/>
            </a:endParaRPr>
          </a:p>
        </p:txBody>
      </p:sp>
      <p:sp>
        <p:nvSpPr>
          <p:cNvPr id="24583" name="矩形 8"/>
          <p:cNvSpPr/>
          <p:nvPr/>
        </p:nvSpPr>
        <p:spPr>
          <a:xfrm>
            <a:off x="971233" y="5157153"/>
            <a:ext cx="7791450" cy="522287"/>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spcBef>
                <a:spcPct val="0"/>
              </a:spcBef>
              <a:buClrTx/>
              <a:buFontTx/>
              <a:buNone/>
            </a:pPr>
            <a:r>
              <a:rPr lang="zh-CN" altLang="zh-CN" sz="2800" b="1" dirty="0">
                <a:latin typeface="宋体" panose="02010600030101010101" pitchFamily="2" charset="-122"/>
                <a:ea typeface="宋体" panose="02010600030101010101" pitchFamily="2" charset="-122"/>
              </a:rPr>
              <a:t>查重通过</a:t>
            </a:r>
            <a:r>
              <a:rPr lang="zh-CN" altLang="en-US" sz="2800" b="1" dirty="0">
                <a:latin typeface="宋体" panose="02010600030101010101" pitchFamily="2" charset="-122"/>
                <a:ea typeface="宋体" panose="02010600030101010101" pitchFamily="2" charset="-122"/>
              </a:rPr>
              <a:t>率为论文重复率不超过</a:t>
            </a:r>
            <a:r>
              <a:rPr lang="en-US" altLang="zh-CN" sz="2800" b="1" dirty="0">
                <a:latin typeface="宋体" panose="02010600030101010101" pitchFamily="2" charset="-122"/>
                <a:ea typeface="宋体" panose="02010600030101010101" pitchFamily="2" charset="-122"/>
              </a:rPr>
              <a:t>30%</a:t>
            </a:r>
            <a:r>
              <a:rPr lang="zh-CN" altLang="en-US" sz="2800" b="1" dirty="0">
                <a:latin typeface="宋体" panose="02010600030101010101" pitchFamily="2" charset="-122"/>
                <a:ea typeface="宋体" panose="02010600030101010101" pitchFamily="2" charset="-122"/>
              </a:rPr>
              <a:t>标准执行</a:t>
            </a:r>
            <a:r>
              <a:rPr lang="zh-CN" altLang="zh-CN" sz="2800" b="1" dirty="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9" name="Rectangle 3"/>
          <p:cNvSpPr>
            <a:spLocks noGrp="1"/>
          </p:cNvSpPr>
          <p:nvPr>
            <p:ph type="ctrTitle"/>
          </p:nvPr>
        </p:nvSpPr>
        <p:spPr>
          <a:xfrm>
            <a:off x="250825" y="333375"/>
            <a:ext cx="8569325" cy="722313"/>
          </a:xfrm>
          <a:ln/>
        </p:spPr>
        <p:txBody>
          <a:bodyPr vert="horz" wrap="square" lIns="91440" tIns="45720" rIns="91440" bIns="45720" anchor="ctr" anchorCtr="0"/>
          <a:p>
            <a:pPr algn="l" eaLnBrk="1" hangingPunct="1">
              <a:buClrTx/>
              <a:buSzTx/>
              <a:buFontTx/>
            </a:pPr>
            <a:r>
              <a:rPr lang="zh-CN" altLang="en-US" sz="3800" b="1" dirty="0">
                <a:latin typeface="Arial" panose="020B0604020202020204" pitchFamily="34" charset="0"/>
                <a:ea typeface="宋体" panose="02010600030101010101" pitchFamily="2" charset="-122"/>
                <a:cs typeface="+mj-cs"/>
              </a:rPr>
              <a:t>八、答辩基本过程</a:t>
            </a:r>
            <a:endParaRPr lang="zh-CN" altLang="en-US" sz="3800" b="1" dirty="0">
              <a:latin typeface="Arial" panose="020B0604020202020204" pitchFamily="34" charset="0"/>
              <a:ea typeface="宋体" panose="02010600030101010101" pitchFamily="2" charset="-122"/>
              <a:cs typeface="+mj-cs"/>
            </a:endParaRPr>
          </a:p>
        </p:txBody>
      </p:sp>
      <p:sp>
        <p:nvSpPr>
          <p:cNvPr id="19460" name="Rectangle 4"/>
          <p:cNvSpPr>
            <a:spLocks noGrp="1"/>
          </p:cNvSpPr>
          <p:nvPr>
            <p:ph type="subTitle" idx="4294967295"/>
          </p:nvPr>
        </p:nvSpPr>
        <p:spPr>
          <a:xfrm>
            <a:off x="323850" y="1125538"/>
            <a:ext cx="8496300" cy="5184775"/>
          </a:xfrm>
          <a:ln/>
        </p:spPr>
        <p:txBody>
          <a:bodyPr vert="horz" wrap="square" lIns="91440" tIns="45720" rIns="91440" bIns="45720" anchor="t" anchorCtr="0"/>
          <a:lstStyle>
            <a:lvl1pPr marL="0" lvl="0" indent="0" algn="ctr">
              <a:buClr>
                <a:schemeClr val="accent1"/>
              </a:buClr>
              <a:buSzTx/>
              <a:buFont typeface="Wingdings" panose="05000000000000000000" pitchFamily="2" charset="2"/>
              <a:buNone/>
              <a:defRPr/>
            </a:lvl1pPr>
            <a:lvl2pPr marL="457200" lvl="1" indent="0" algn="ctr">
              <a:buClr>
                <a:schemeClr val="accent1"/>
              </a:buClr>
              <a:buSzTx/>
              <a:buFont typeface="Wingdings" panose="05000000000000000000" pitchFamily="2" charset="2"/>
              <a:buNone/>
              <a:defRPr/>
            </a:lvl2pPr>
            <a:lvl3pPr marL="914400" lvl="2" indent="0" algn="ctr">
              <a:buClr>
                <a:schemeClr val="accent1"/>
              </a:buClr>
              <a:buSzTx/>
              <a:buFont typeface="Wingdings" panose="05000000000000000000" pitchFamily="2" charset="2"/>
              <a:buNone/>
              <a:defRPr/>
            </a:lvl3pPr>
            <a:lvl4pPr marL="1371600" lvl="3" indent="0" algn="ctr">
              <a:buClr>
                <a:schemeClr val="accent1"/>
              </a:buClr>
              <a:buSzTx/>
              <a:buFontTx/>
              <a:buNone/>
              <a:defRPr/>
            </a:lvl4pPr>
            <a:lvl5pPr marL="1828800" lvl="4" indent="0" algn="ctr">
              <a:buClr>
                <a:schemeClr val="accent1"/>
              </a:buClr>
              <a:buSzTx/>
              <a:buFont typeface="Wingdings" panose="05000000000000000000" pitchFamily="2" charset="2"/>
              <a:buNone/>
              <a:defRPr/>
            </a:lvl5pPr>
          </a:lstStyle>
          <a:p>
            <a:pPr marL="533400" lvl="0" indent="-533400" algn="l" eaLnBrk="1" hangingPunct="1"/>
            <a:r>
              <a:rPr lang="en-US" altLang="zh-CN" sz="4000" b="1" dirty="0">
                <a:solidFill>
                  <a:srgbClr val="000099"/>
                </a:solidFill>
                <a:ea typeface="宋体" panose="02010600030101010101" pitchFamily="2" charset="-122"/>
              </a:rPr>
              <a:t>1</a:t>
            </a:r>
            <a:r>
              <a:rPr lang="zh-CN" altLang="en-US" sz="4000" b="1" dirty="0">
                <a:solidFill>
                  <a:srgbClr val="000099"/>
                </a:solidFill>
                <a:ea typeface="宋体" panose="02010600030101010101" pitchFamily="2" charset="-122"/>
              </a:rPr>
              <a:t>。学生做</a:t>
            </a:r>
            <a:r>
              <a:rPr lang="en-US" altLang="zh-CN" sz="4000" b="1" dirty="0">
                <a:solidFill>
                  <a:srgbClr val="000099"/>
                </a:solidFill>
                <a:ea typeface="宋体" panose="02010600030101010101" pitchFamily="2" charset="-122"/>
              </a:rPr>
              <a:t>5</a:t>
            </a:r>
            <a:r>
              <a:rPr lang="zh-CN" altLang="en-US" sz="4000" b="1" dirty="0">
                <a:solidFill>
                  <a:srgbClr val="000099"/>
                </a:solidFill>
                <a:ea typeface="宋体" panose="02010600030101010101" pitchFamily="2" charset="-122"/>
              </a:rPr>
              <a:t>分钟的课题介绍</a:t>
            </a:r>
            <a:r>
              <a:rPr lang="en-US" altLang="zh-CN" sz="4000" b="1" dirty="0">
                <a:solidFill>
                  <a:srgbClr val="000099"/>
                </a:solidFill>
                <a:ea typeface="宋体" panose="02010600030101010101" pitchFamily="2" charset="-122"/>
              </a:rPr>
              <a:t>PPT</a:t>
            </a:r>
            <a:r>
              <a:rPr lang="zh-CN" altLang="en-US" sz="4000" b="1" dirty="0">
                <a:solidFill>
                  <a:srgbClr val="000099"/>
                </a:solidFill>
                <a:ea typeface="宋体" panose="02010600030101010101" pitchFamily="2" charset="-122"/>
              </a:rPr>
              <a:t>（题目、研究对象、设计基本步骤、结论）</a:t>
            </a:r>
            <a:endParaRPr lang="zh-CN" altLang="en-US" sz="4000" b="1" dirty="0">
              <a:solidFill>
                <a:srgbClr val="000099"/>
              </a:solidFill>
              <a:ea typeface="宋体" panose="02010600030101010101" pitchFamily="2" charset="-122"/>
            </a:endParaRPr>
          </a:p>
          <a:p>
            <a:pPr marL="533400" lvl="0" indent="-533400" algn="l" eaLnBrk="1" hangingPunct="1"/>
            <a:r>
              <a:rPr lang="en-US" altLang="zh-CN" sz="4000" b="1" dirty="0">
                <a:solidFill>
                  <a:srgbClr val="000099"/>
                </a:solidFill>
                <a:ea typeface="宋体" panose="02010600030101010101" pitchFamily="2" charset="-122"/>
              </a:rPr>
              <a:t>2</a:t>
            </a:r>
            <a:r>
              <a:rPr lang="zh-CN" altLang="en-US" sz="4000" b="1" dirty="0">
                <a:solidFill>
                  <a:srgbClr val="000099"/>
                </a:solidFill>
                <a:ea typeface="宋体" panose="02010600030101010101" pitchFamily="2" charset="-122"/>
              </a:rPr>
              <a:t>。答辩教师提问（</a:t>
            </a:r>
            <a:r>
              <a:rPr lang="en-US" altLang="zh-CN" sz="4000" b="1" dirty="0">
                <a:solidFill>
                  <a:srgbClr val="000099"/>
                </a:solidFill>
                <a:ea typeface="宋体" panose="02010600030101010101" pitchFamily="2" charset="-122"/>
              </a:rPr>
              <a:t>15—20</a:t>
            </a:r>
            <a:r>
              <a:rPr lang="zh-CN" altLang="en-US" sz="4000" b="1" dirty="0">
                <a:solidFill>
                  <a:srgbClr val="000099"/>
                </a:solidFill>
                <a:ea typeface="宋体" panose="02010600030101010101" pitchFamily="2" charset="-122"/>
              </a:rPr>
              <a:t>分钟）：</a:t>
            </a:r>
            <a:endParaRPr lang="en-US" altLang="zh-CN" sz="4000" b="1" dirty="0">
              <a:solidFill>
                <a:srgbClr val="000099"/>
              </a:solidFill>
              <a:ea typeface="宋体" panose="02010600030101010101" pitchFamily="2" charset="-122"/>
            </a:endParaRPr>
          </a:p>
          <a:p>
            <a:pPr marL="533400" lvl="0" indent="-533400" algn="l" eaLnBrk="1" hangingPunct="1"/>
            <a:r>
              <a:rPr lang="zh-CN" altLang="en-US" sz="4000" b="1" dirty="0">
                <a:solidFill>
                  <a:srgbClr val="000099"/>
                </a:solidFill>
                <a:ea typeface="宋体" panose="02010600030101010101" pitchFamily="2" charset="-122"/>
              </a:rPr>
              <a:t>      围绕课题内容；</a:t>
            </a:r>
            <a:endParaRPr lang="en-US" altLang="zh-CN" sz="4000" b="1" dirty="0">
              <a:solidFill>
                <a:srgbClr val="000099"/>
              </a:solidFill>
              <a:ea typeface="宋体" panose="02010600030101010101" pitchFamily="2" charset="-122"/>
            </a:endParaRPr>
          </a:p>
          <a:p>
            <a:pPr marL="533400" lvl="0" indent="-533400" algn="l" eaLnBrk="1" hangingPunct="1"/>
            <a:r>
              <a:rPr lang="zh-CN" altLang="en-US" sz="4000" b="1" dirty="0">
                <a:solidFill>
                  <a:srgbClr val="000099"/>
                </a:solidFill>
                <a:ea typeface="宋体" panose="02010600030101010101" pitchFamily="2" charset="-122"/>
              </a:rPr>
              <a:t>      解决了什么问题；</a:t>
            </a:r>
            <a:endParaRPr lang="en-US" altLang="zh-CN" sz="4000" b="1" dirty="0">
              <a:solidFill>
                <a:srgbClr val="000099"/>
              </a:solidFill>
              <a:ea typeface="宋体" panose="02010600030101010101" pitchFamily="2" charset="-122"/>
            </a:endParaRPr>
          </a:p>
          <a:p>
            <a:pPr marL="533400" lvl="0" indent="-533400" algn="l" eaLnBrk="1" hangingPunct="1"/>
            <a:r>
              <a:rPr lang="zh-CN" altLang="en-US" sz="4000" b="1" dirty="0">
                <a:solidFill>
                  <a:srgbClr val="000099"/>
                </a:solidFill>
                <a:ea typeface="宋体" panose="02010600030101010101" pitchFamily="2" charset="-122"/>
              </a:rPr>
              <a:t>      依据的基本原理；</a:t>
            </a:r>
            <a:endParaRPr lang="en-US" altLang="zh-CN" sz="4000" b="1" dirty="0">
              <a:solidFill>
                <a:srgbClr val="000099"/>
              </a:solidFill>
              <a:ea typeface="宋体" panose="02010600030101010101" pitchFamily="2" charset="-122"/>
            </a:endParaRPr>
          </a:p>
          <a:p>
            <a:pPr marL="533400" lvl="0" indent="-533400" algn="l" eaLnBrk="1" hangingPunct="1"/>
            <a:r>
              <a:rPr lang="zh-CN" altLang="en-US" sz="4000" b="1" dirty="0">
                <a:solidFill>
                  <a:srgbClr val="000099"/>
                </a:solidFill>
                <a:ea typeface="宋体" panose="02010600030101010101" pitchFamily="2" charset="-122"/>
              </a:rPr>
              <a:t>      设计研究的结论。</a:t>
            </a:r>
            <a:endParaRPr lang="zh-CN" altLang="en-US" b="1" dirty="0">
              <a:solidFill>
                <a:srgbClr val="000099"/>
              </a:solidFill>
              <a:ea typeface="宋体" panose="02010600030101010101" pitchFamily="2" charset="-122"/>
            </a:endParaRPr>
          </a:p>
          <a:p>
            <a:pPr marL="533400" lvl="0" indent="-533400" algn="r" eaLnBrk="1" hangingPunct="1"/>
            <a:endParaRPr lang="en-US" altLang="zh-CN" b="1" dirty="0">
              <a:solidFill>
                <a:srgbClr val="000099"/>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fade">
                                      <p:cBhvr>
                                        <p:cTn id="7" dur="2000"/>
                                        <p:tgtEl>
                                          <p:spTgt spid="1945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60">
                                            <p:txEl>
                                              <p:charRg st="0" end="36"/>
                                            </p:txEl>
                                          </p:spTgt>
                                        </p:tgtEl>
                                        <p:attrNameLst>
                                          <p:attrName>style.visibility</p:attrName>
                                        </p:attrNameLst>
                                      </p:cBhvr>
                                      <p:to>
                                        <p:strVal val="visible"/>
                                      </p:to>
                                    </p:set>
                                    <p:animEffect transition="in" filter="fade">
                                      <p:cBhvr>
                                        <p:cTn id="12" dur="2000"/>
                                        <p:tgtEl>
                                          <p:spTgt spid="19460">
                                            <p:txEl>
                                              <p:charRg st="0" end="3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60">
                                            <p:txEl>
                                              <p:charRg st="36" end="55"/>
                                            </p:txEl>
                                          </p:spTgt>
                                        </p:tgtEl>
                                        <p:attrNameLst>
                                          <p:attrName>style.visibility</p:attrName>
                                        </p:attrNameLst>
                                      </p:cBhvr>
                                      <p:to>
                                        <p:strVal val="visible"/>
                                      </p:to>
                                    </p:set>
                                    <p:animEffect transition="in" filter="fade">
                                      <p:cBhvr>
                                        <p:cTn id="17" dur="2000"/>
                                        <p:tgtEl>
                                          <p:spTgt spid="19460">
                                            <p:txEl>
                                              <p:charRg st="36" end="5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60">
                                            <p:txEl>
                                              <p:charRg st="55" end="69"/>
                                            </p:txEl>
                                          </p:spTgt>
                                        </p:tgtEl>
                                        <p:attrNameLst>
                                          <p:attrName>style.visibility</p:attrName>
                                        </p:attrNameLst>
                                      </p:cBhvr>
                                      <p:to>
                                        <p:strVal val="visible"/>
                                      </p:to>
                                    </p:set>
                                    <p:animEffect transition="in" filter="fade">
                                      <p:cBhvr>
                                        <p:cTn id="22" dur="2000"/>
                                        <p:tgtEl>
                                          <p:spTgt spid="19460">
                                            <p:txEl>
                                              <p:charRg st="55" end="6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60">
                                            <p:txEl>
                                              <p:charRg st="69" end="84"/>
                                            </p:txEl>
                                          </p:spTgt>
                                        </p:tgtEl>
                                        <p:attrNameLst>
                                          <p:attrName>style.visibility</p:attrName>
                                        </p:attrNameLst>
                                      </p:cBhvr>
                                      <p:to>
                                        <p:strVal val="visible"/>
                                      </p:to>
                                    </p:set>
                                    <p:animEffect transition="in" filter="fade">
                                      <p:cBhvr>
                                        <p:cTn id="27" dur="2000"/>
                                        <p:tgtEl>
                                          <p:spTgt spid="19460">
                                            <p:txEl>
                                              <p:charRg st="69" end="8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460">
                                            <p:txEl>
                                              <p:charRg st="84" end="99"/>
                                            </p:txEl>
                                          </p:spTgt>
                                        </p:tgtEl>
                                        <p:attrNameLst>
                                          <p:attrName>style.visibility</p:attrName>
                                        </p:attrNameLst>
                                      </p:cBhvr>
                                      <p:to>
                                        <p:strVal val="visible"/>
                                      </p:to>
                                    </p:set>
                                    <p:animEffect transition="in" filter="fade">
                                      <p:cBhvr>
                                        <p:cTn id="32" dur="2000"/>
                                        <p:tgtEl>
                                          <p:spTgt spid="19460">
                                            <p:txEl>
                                              <p:charRg st="84" end="9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460">
                                            <p:txEl>
                                              <p:charRg st="99" end="114"/>
                                            </p:txEl>
                                          </p:spTgt>
                                        </p:tgtEl>
                                        <p:attrNameLst>
                                          <p:attrName>style.visibility</p:attrName>
                                        </p:attrNameLst>
                                      </p:cBhvr>
                                      <p:to>
                                        <p:strVal val="visible"/>
                                      </p:to>
                                    </p:set>
                                    <p:animEffect transition="in" filter="fade">
                                      <p:cBhvr>
                                        <p:cTn id="37" dur="2000"/>
                                        <p:tgtEl>
                                          <p:spTgt spid="19460">
                                            <p:txEl>
                                              <p:charRg st="99" end="1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60"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5461" name="Rectangle 5"/>
          <p:cNvSpPr/>
          <p:nvPr/>
        </p:nvSpPr>
        <p:spPr>
          <a:xfrm>
            <a:off x="381000" y="476250"/>
            <a:ext cx="8424863" cy="792163"/>
          </a:xfrm>
          <a:prstGeom prst="rect">
            <a:avLst/>
          </a:prstGeom>
          <a:noFill/>
          <a:ln w="9525">
            <a:noFill/>
          </a:ln>
        </p:spPr>
        <p:txBody>
          <a:bodyPr anchor="b" anchorCtr="0"/>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lgn="ctr" eaLnBrk="1" hangingPunct="1">
              <a:spcBef>
                <a:spcPct val="0"/>
              </a:spcBef>
              <a:buClrTx/>
              <a:buFontTx/>
              <a:buNone/>
            </a:pPr>
            <a:r>
              <a:rPr lang="zh-CN" altLang="en-US" sz="4800" b="1" dirty="0">
                <a:solidFill>
                  <a:srgbClr val="0000FF"/>
                </a:solidFill>
                <a:ea typeface="宋体" panose="02010600030101010101" pitchFamily="2" charset="-122"/>
              </a:rPr>
              <a:t>注意事项</a:t>
            </a:r>
            <a:endParaRPr lang="zh-CN" altLang="en-US" sz="4800" dirty="0">
              <a:solidFill>
                <a:srgbClr val="0000FF"/>
              </a:solidFill>
              <a:ea typeface="宋体" panose="02010600030101010101" pitchFamily="2" charset="-122"/>
            </a:endParaRPr>
          </a:p>
        </p:txBody>
      </p:sp>
      <p:sp>
        <p:nvSpPr>
          <p:cNvPr id="26627" name="Rectangle 6"/>
          <p:cNvSpPr/>
          <p:nvPr/>
        </p:nvSpPr>
        <p:spPr>
          <a:xfrm>
            <a:off x="428625" y="1285875"/>
            <a:ext cx="8318500" cy="29225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spcBef>
                <a:spcPct val="0"/>
              </a:spcBef>
              <a:buClrTx/>
              <a:buFontTx/>
              <a:buNone/>
            </a:pPr>
            <a:r>
              <a:rPr lang="en-US" altLang="zh-CN" sz="4000" b="1" dirty="0">
                <a:solidFill>
                  <a:srgbClr val="FF0000"/>
                </a:solidFill>
                <a:ea typeface="宋体" panose="02010600030101010101" pitchFamily="2" charset="-122"/>
              </a:rPr>
              <a:t>   1 </a:t>
            </a:r>
            <a:r>
              <a:rPr lang="zh-CN" altLang="en-US" sz="4000" b="1" dirty="0">
                <a:solidFill>
                  <a:srgbClr val="FF0000"/>
                </a:solidFill>
                <a:ea typeface="宋体" panose="02010600030101010101" pitchFamily="2" charset="-122"/>
              </a:rPr>
              <a:t>）</a:t>
            </a:r>
            <a:r>
              <a:rPr lang="zh-CN" altLang="en-US" sz="3600" b="1" dirty="0">
                <a:solidFill>
                  <a:srgbClr val="FF0000"/>
                </a:solidFill>
                <a:ea typeface="宋体" panose="02010600030101010101" pitchFamily="2" charset="-122"/>
              </a:rPr>
              <a:t>由于学生本人的原因，</a:t>
            </a:r>
            <a:r>
              <a:rPr lang="en-US" altLang="zh-CN" sz="3600" b="1" dirty="0">
                <a:solidFill>
                  <a:srgbClr val="FF0000"/>
                </a:solidFill>
                <a:ea typeface="宋体" panose="02010600030101010101" pitchFamily="2" charset="-122"/>
              </a:rPr>
              <a:t>8</a:t>
            </a:r>
            <a:r>
              <a:rPr lang="zh-CN" altLang="en-US" sz="3600" b="1" dirty="0">
                <a:solidFill>
                  <a:srgbClr val="FF0000"/>
                </a:solidFill>
                <a:ea typeface="宋体" panose="02010600030101010101" pitchFamily="2" charset="-122"/>
              </a:rPr>
              <a:t>月</a:t>
            </a:r>
            <a:r>
              <a:rPr lang="en-US" altLang="zh-CN" sz="3600" b="1" dirty="0">
                <a:solidFill>
                  <a:srgbClr val="FF0000"/>
                </a:solidFill>
                <a:ea typeface="宋体" panose="02010600030101010101" pitchFamily="2" charset="-122"/>
              </a:rPr>
              <a:t>1</a:t>
            </a:r>
            <a:r>
              <a:rPr lang="zh-CN" altLang="en-US" sz="3600" b="1" dirty="0">
                <a:solidFill>
                  <a:srgbClr val="FF0000"/>
                </a:solidFill>
                <a:ea typeface="宋体" panose="02010600030101010101" pitchFamily="2" charset="-122"/>
              </a:rPr>
              <a:t>日前还没有完成课题审核的学生； </a:t>
            </a:r>
            <a:r>
              <a:rPr lang="en-US" altLang="zh-CN" sz="3600" b="1" dirty="0">
                <a:solidFill>
                  <a:srgbClr val="FF0000"/>
                </a:solidFill>
                <a:ea typeface="宋体" panose="02010600030101010101" pitchFamily="2" charset="-122"/>
              </a:rPr>
              <a:t>9</a:t>
            </a:r>
            <a:r>
              <a:rPr lang="zh-CN" altLang="en-US" sz="3600" b="1" dirty="0">
                <a:solidFill>
                  <a:srgbClr val="FF0000"/>
                </a:solidFill>
                <a:ea typeface="宋体" panose="02010600030101010101" pitchFamily="2" charset="-122"/>
              </a:rPr>
              <a:t>月</a:t>
            </a:r>
            <a:r>
              <a:rPr lang="en-US" altLang="zh-CN" sz="3600" b="1" dirty="0">
                <a:solidFill>
                  <a:srgbClr val="FF0000"/>
                </a:solidFill>
                <a:ea typeface="宋体" panose="02010600030101010101" pitchFamily="2" charset="-122"/>
              </a:rPr>
              <a:t>20</a:t>
            </a:r>
            <a:r>
              <a:rPr lang="zh-CN" altLang="en-US" sz="3600" b="1" dirty="0">
                <a:solidFill>
                  <a:srgbClr val="FF0000"/>
                </a:solidFill>
                <a:ea typeface="宋体" panose="02010600030101010101" pitchFamily="2" charset="-122"/>
              </a:rPr>
              <a:t>日前还没有提交毕业论文初稿的学生，将取消今年毕业设计资格。</a:t>
            </a:r>
            <a:endParaRPr lang="zh-CN" altLang="en-US" sz="3600" b="1" dirty="0">
              <a:solidFill>
                <a:srgbClr val="FF0000"/>
              </a:solidFill>
              <a:ea typeface="宋体" panose="02010600030101010101" pitchFamily="2" charset="-122"/>
            </a:endParaRPr>
          </a:p>
          <a:p>
            <a:pPr marL="0" lvl="0" indent="0" eaLnBrk="1" hangingPunct="1">
              <a:spcBef>
                <a:spcPct val="0"/>
              </a:spcBef>
              <a:buClrTx/>
              <a:buFontTx/>
              <a:buNone/>
            </a:pPr>
            <a:r>
              <a:rPr lang="zh-CN" altLang="en-US" sz="3600" b="1" dirty="0">
                <a:solidFill>
                  <a:srgbClr val="FF0000"/>
                </a:solidFill>
                <a:ea typeface="宋体" panose="02010600030101010101" pitchFamily="2" charset="-122"/>
              </a:rPr>
              <a:t>  </a:t>
            </a:r>
            <a:endParaRPr lang="en-US" altLang="zh-CN" sz="3600" b="1" dirty="0">
              <a:solidFill>
                <a:srgbClr val="FF0000"/>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754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6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7269" name="Rectangle 5"/>
          <p:cNvSpPr/>
          <p:nvPr/>
        </p:nvSpPr>
        <p:spPr>
          <a:xfrm>
            <a:off x="395288" y="404813"/>
            <a:ext cx="8424862" cy="790575"/>
          </a:xfrm>
          <a:prstGeom prst="rect">
            <a:avLst/>
          </a:prstGeom>
          <a:noFill/>
          <a:ln w="9525">
            <a:noFill/>
          </a:ln>
        </p:spPr>
        <p:txBody>
          <a:bodyPr anchor="b" anchorCtr="0"/>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algn="ctr" eaLnBrk="1" hangingPunct="1">
              <a:spcBef>
                <a:spcPct val="0"/>
              </a:spcBef>
              <a:buClrTx/>
              <a:buFontTx/>
              <a:buNone/>
            </a:pPr>
            <a:r>
              <a:rPr lang="zh-CN" altLang="en-US" sz="4800" b="1" dirty="0">
                <a:solidFill>
                  <a:srgbClr val="0000FF"/>
                </a:solidFill>
                <a:ea typeface="宋体" panose="02010600030101010101" pitchFamily="2" charset="-122"/>
              </a:rPr>
              <a:t>注意事项</a:t>
            </a:r>
            <a:endParaRPr lang="zh-CN" altLang="en-US" sz="4800" dirty="0">
              <a:solidFill>
                <a:srgbClr val="0000FF"/>
              </a:solidFill>
              <a:ea typeface="宋体" panose="02010600030101010101" pitchFamily="2" charset="-122"/>
            </a:endParaRPr>
          </a:p>
        </p:txBody>
      </p:sp>
      <p:sp>
        <p:nvSpPr>
          <p:cNvPr id="27651" name="Rectangle 6"/>
          <p:cNvSpPr/>
          <p:nvPr/>
        </p:nvSpPr>
        <p:spPr>
          <a:xfrm>
            <a:off x="285750" y="1071563"/>
            <a:ext cx="8569325" cy="56927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spcBef>
                <a:spcPct val="0"/>
              </a:spcBef>
              <a:buClrTx/>
              <a:buFontTx/>
              <a:buNone/>
            </a:pPr>
            <a:r>
              <a:rPr lang="en-US" altLang="zh-CN" sz="4000" b="1" dirty="0">
                <a:solidFill>
                  <a:srgbClr val="FF0000"/>
                </a:solidFill>
                <a:ea typeface="宋体" panose="02010600030101010101" pitchFamily="2" charset="-122"/>
              </a:rPr>
              <a:t>      </a:t>
            </a:r>
            <a:r>
              <a:rPr lang="en-US" altLang="zh-CN" sz="3600" b="1" dirty="0">
                <a:solidFill>
                  <a:srgbClr val="0000FF"/>
                </a:solidFill>
                <a:ea typeface="宋体" panose="02010600030101010101" pitchFamily="2" charset="-122"/>
              </a:rPr>
              <a:t>2</a:t>
            </a:r>
            <a:r>
              <a:rPr lang="zh-CN" altLang="en-US" sz="3600" b="1" dirty="0">
                <a:solidFill>
                  <a:srgbClr val="0000FF"/>
                </a:solidFill>
                <a:ea typeface="宋体" panose="02010600030101010101" pitchFamily="2" charset="-122"/>
              </a:rPr>
              <a:t>）发邮件或短信时，一定记得写上自己的姓名、学号和所属函授站。 </a:t>
            </a:r>
            <a:endParaRPr lang="zh-CN" altLang="en-US" sz="3600" b="1" dirty="0">
              <a:solidFill>
                <a:srgbClr val="0000FF"/>
              </a:solidFill>
              <a:ea typeface="宋体" panose="02010600030101010101" pitchFamily="2" charset="-122"/>
            </a:endParaRPr>
          </a:p>
          <a:p>
            <a:pPr marL="0" lvl="0" indent="0" eaLnBrk="1" hangingPunct="1">
              <a:spcBef>
                <a:spcPct val="0"/>
              </a:spcBef>
              <a:buClrTx/>
              <a:buFontTx/>
              <a:buNone/>
            </a:pPr>
            <a:r>
              <a:rPr lang="zh-CN" altLang="en-US" sz="3600" b="1" dirty="0">
                <a:solidFill>
                  <a:srgbClr val="0000FF"/>
                </a:solidFill>
                <a:ea typeface="宋体" panose="02010600030101010101" pitchFamily="2" charset="-122"/>
              </a:rPr>
              <a:t>	</a:t>
            </a:r>
            <a:r>
              <a:rPr lang="en-US" altLang="zh-CN" sz="3600" b="1" dirty="0">
                <a:solidFill>
                  <a:srgbClr val="0000FF"/>
                </a:solidFill>
                <a:ea typeface="宋体" panose="02010600030101010101" pitchFamily="2" charset="-122"/>
              </a:rPr>
              <a:t>3</a:t>
            </a:r>
            <a:r>
              <a:rPr lang="zh-CN" altLang="en-US" sz="3600" b="1" dirty="0">
                <a:solidFill>
                  <a:srgbClr val="0000FF"/>
                </a:solidFill>
                <a:ea typeface="宋体" panose="02010600030101010101" pitchFamily="2" charset="-122"/>
              </a:rPr>
              <a:t>）一旦指导老师同意学生选题，原则上不允许更改课题。特殊情况必须重新申报课题，得到指导老师认可后才能开始设计。但按照时间节点，</a:t>
            </a:r>
            <a:r>
              <a:rPr lang="en-US" altLang="zh-CN" sz="3600" b="1" dirty="0">
                <a:solidFill>
                  <a:srgbClr val="0000FF"/>
                </a:solidFill>
                <a:ea typeface="宋体" panose="02010600030101010101" pitchFamily="2" charset="-122"/>
              </a:rPr>
              <a:t>7</a:t>
            </a:r>
            <a:r>
              <a:rPr lang="zh-CN" altLang="en-US" sz="3600" b="1" dirty="0">
                <a:solidFill>
                  <a:srgbClr val="0000FF"/>
                </a:solidFill>
                <a:ea typeface="宋体" panose="02010600030101010101" pitchFamily="2" charset="-122"/>
              </a:rPr>
              <a:t>月</a:t>
            </a:r>
            <a:r>
              <a:rPr lang="en-US" altLang="zh-CN" sz="3600" b="1" dirty="0">
                <a:solidFill>
                  <a:srgbClr val="0000FF"/>
                </a:solidFill>
                <a:ea typeface="宋体" panose="02010600030101010101" pitchFamily="2" charset="-122"/>
              </a:rPr>
              <a:t>15</a:t>
            </a:r>
            <a:r>
              <a:rPr lang="zh-CN" altLang="en-US" sz="3600" b="1" dirty="0">
                <a:solidFill>
                  <a:srgbClr val="0000FF"/>
                </a:solidFill>
                <a:ea typeface="宋体" panose="02010600030101010101" pitchFamily="2" charset="-122"/>
              </a:rPr>
              <a:t>日以后不得再申报。</a:t>
            </a:r>
            <a:endParaRPr lang="zh-CN" altLang="en-US" sz="3600" b="1" dirty="0">
              <a:solidFill>
                <a:srgbClr val="0000FF"/>
              </a:solidFill>
              <a:ea typeface="宋体" panose="02010600030101010101" pitchFamily="2" charset="-122"/>
            </a:endParaRPr>
          </a:p>
          <a:p>
            <a:pPr marL="0" lvl="0" indent="0" eaLnBrk="1" hangingPunct="1">
              <a:spcBef>
                <a:spcPct val="0"/>
              </a:spcBef>
              <a:buClrTx/>
              <a:buFontTx/>
              <a:buNone/>
            </a:pPr>
            <a:r>
              <a:rPr lang="en-US" altLang="zh-CN" sz="3600" b="1" dirty="0">
                <a:solidFill>
                  <a:srgbClr val="0000FF"/>
                </a:solidFill>
                <a:ea typeface="宋体" panose="02010600030101010101" pitchFamily="2" charset="-122"/>
              </a:rPr>
              <a:t>      4</a:t>
            </a:r>
            <a:r>
              <a:rPr lang="zh-CN" altLang="en-US" sz="3600" b="1" dirty="0">
                <a:solidFill>
                  <a:srgbClr val="0000FF"/>
                </a:solidFill>
                <a:ea typeface="宋体" panose="02010600030101010101" pitchFamily="2" charset="-122"/>
              </a:rPr>
              <a:t>）已按时提交课题申请表，到</a:t>
            </a:r>
            <a:r>
              <a:rPr lang="en-US" altLang="zh-CN" sz="3600" b="1" dirty="0">
                <a:solidFill>
                  <a:srgbClr val="0000FF"/>
                </a:solidFill>
                <a:ea typeface="宋体" panose="02010600030101010101" pitchFamily="2" charset="-122"/>
              </a:rPr>
              <a:t>7</a:t>
            </a:r>
            <a:r>
              <a:rPr lang="zh-CN" altLang="en-US" sz="3600" b="1" dirty="0">
                <a:solidFill>
                  <a:srgbClr val="0000FF"/>
                </a:solidFill>
                <a:ea typeface="宋体" panose="02010600030101010101" pitchFamily="2" charset="-122"/>
              </a:rPr>
              <a:t>月</a:t>
            </a:r>
            <a:r>
              <a:rPr lang="en-US" altLang="zh-CN" sz="3600" b="1" dirty="0">
                <a:solidFill>
                  <a:srgbClr val="0000FF"/>
                </a:solidFill>
                <a:ea typeface="宋体" panose="02010600030101010101" pitchFamily="2" charset="-122"/>
              </a:rPr>
              <a:t>10</a:t>
            </a:r>
            <a:r>
              <a:rPr lang="zh-CN" altLang="en-US" sz="3600" b="1" dirty="0">
                <a:solidFill>
                  <a:srgbClr val="0000FF"/>
                </a:solidFill>
                <a:ea typeface="宋体" panose="02010600030101010101" pitchFamily="2" charset="-122"/>
              </a:rPr>
              <a:t>日还未有指导老师与你联系的，发邮件到</a:t>
            </a:r>
            <a:r>
              <a:rPr lang="en-US" altLang="zh-CN" sz="3600" b="1" dirty="0">
                <a:solidFill>
                  <a:srgbClr val="0000FF"/>
                </a:solidFill>
                <a:ea typeface="宋体" panose="02010600030101010101" pitchFamily="2" charset="-122"/>
              </a:rPr>
              <a:t>         shuep_bysj@163.com</a:t>
            </a:r>
            <a:r>
              <a:rPr lang="zh-CN" altLang="en-US" sz="3600" b="1" dirty="0">
                <a:solidFill>
                  <a:srgbClr val="0000FF"/>
                </a:solidFill>
                <a:ea typeface="宋体" panose="02010600030101010101" pitchFamily="2" charset="-122"/>
              </a:rPr>
              <a:t>询问。</a:t>
            </a:r>
            <a:endParaRPr lang="zh-CN" altLang="en-US" sz="3600" b="1" dirty="0">
              <a:solidFill>
                <a:srgbClr val="0000FF"/>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672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674" name="Picture 4"/>
          <p:cNvPicPr>
            <a:picLocks noChangeAspect="1"/>
          </p:cNvPicPr>
          <p:nvPr/>
        </p:nvPicPr>
        <p:blipFill>
          <a:blip r:embed="rId1"/>
          <a:stretch>
            <a:fillRect/>
          </a:stretch>
        </p:blipFill>
        <p:spPr>
          <a:xfrm>
            <a:off x="0" y="0"/>
            <a:ext cx="9163050" cy="6858000"/>
          </a:xfrm>
          <a:prstGeom prst="rect">
            <a:avLst/>
          </a:prstGeom>
          <a:noFill/>
          <a:ln w="9525">
            <a:noFill/>
          </a:ln>
        </p:spPr>
      </p:pic>
      <p:sp>
        <p:nvSpPr>
          <p:cNvPr id="45060" name="Rectangle 4"/>
          <p:cNvSpPr>
            <a:spLocks noGrp="1"/>
          </p:cNvSpPr>
          <p:nvPr>
            <p:ph type="subTitle" idx="1"/>
          </p:nvPr>
        </p:nvSpPr>
        <p:spPr>
          <a:xfrm>
            <a:off x="1547813" y="1628775"/>
            <a:ext cx="6400800" cy="3289300"/>
          </a:xfrm>
          <a:ln/>
        </p:spPr>
        <p:txBody>
          <a:bodyPr vert="horz" wrap="square" lIns="91440" tIns="45720" rIns="91440" bIns="45720" anchor="t" anchorCtr="0"/>
          <a:p>
            <a:pPr eaLnBrk="1" hangingPunct="1">
              <a:buSzTx/>
            </a:pPr>
            <a:r>
              <a:rPr lang="en-US" altLang="zh-CN" sz="12900" b="1" i="1" dirty="0">
                <a:solidFill>
                  <a:srgbClr val="FFCC00"/>
                </a:solidFill>
                <a:latin typeface="华文行楷" panose="02010800040101010101" pitchFamily="2" charset="-122"/>
                <a:ea typeface="华文行楷" panose="02010800040101010101" pitchFamily="2" charset="-122"/>
                <a:cs typeface="+mn-cs"/>
              </a:rPr>
              <a:t> </a:t>
            </a:r>
            <a:r>
              <a:rPr lang="zh-CN" altLang="en-US" sz="12900" b="1" i="1" dirty="0">
                <a:solidFill>
                  <a:srgbClr val="FFCC00"/>
                </a:solidFill>
                <a:latin typeface="华文行楷" panose="02010800040101010101" pitchFamily="2" charset="-122"/>
                <a:ea typeface="华文行楷" panose="02010800040101010101" pitchFamily="2" charset="-122"/>
                <a:cs typeface="+mn-cs"/>
              </a:rPr>
              <a:t>谢谢！</a:t>
            </a:r>
            <a:endParaRPr lang="zh-CN" altLang="en-US" sz="12900" b="1" i="1" dirty="0">
              <a:solidFill>
                <a:srgbClr val="FFCC00"/>
              </a:solidFill>
              <a:latin typeface="华文行楷" panose="02010800040101010101" pitchFamily="2" charset="-122"/>
              <a:ea typeface="华文行楷" panose="0201080004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fill="hold">
                                          <p:stCondLst>
                                            <p:cond delay="0"/>
                                          </p:stCondLst>
                                        </p:cTn>
                                        <p:tgtEl>
                                          <p:spTgt spid="45060">
                                            <p:txEl>
                                              <p:charRg st="0" end="5"/>
                                            </p:txEl>
                                          </p:spTgt>
                                        </p:tgtEl>
                                        <p:attrNameLst>
                                          <p:attrName>style.visibility</p:attrName>
                                        </p:attrNameLst>
                                      </p:cBhvr>
                                      <p:to>
                                        <p:strVal val="visible"/>
                                      </p:to>
                                    </p:set>
                                    <p:anim calcmode="lin" valueType="num">
                                      <p:cBhvr>
                                        <p:cTn id="7" dur="500" fill="hold"/>
                                        <p:tgtEl>
                                          <p:spTgt spid="45060">
                                            <p:txEl>
                                              <p:charRg st="0" end="5"/>
                                            </p:txEl>
                                          </p:spTgt>
                                        </p:tgtEl>
                                        <p:attrNameLst>
                                          <p:attrName>ppt_w</p:attrName>
                                        </p:attrNameLst>
                                      </p:cBhvr>
                                      <p:tavLst>
                                        <p:tav tm="0">
                                          <p:val>
                                            <p:fltVal val="0.000000"/>
                                          </p:val>
                                        </p:tav>
                                        <p:tav tm="100000">
                                          <p:val>
                                            <p:strVal val="#ppt_w"/>
                                          </p:val>
                                        </p:tav>
                                      </p:tavLst>
                                    </p:anim>
                                    <p:anim calcmode="lin" valueType="num">
                                      <p:cBhvr>
                                        <p:cTn id="8" dur="500" fill="hold"/>
                                        <p:tgtEl>
                                          <p:spTgt spid="45060">
                                            <p:txEl>
                                              <p:charRg st="0" end="5"/>
                                            </p:txEl>
                                          </p:spTgt>
                                        </p:tgtEl>
                                        <p:attrNameLst>
                                          <p:attrName>ppt_h</p:attrName>
                                        </p:attrNameLst>
                                      </p:cBhvr>
                                      <p:tavLst>
                                        <p:tav tm="0">
                                          <p:val>
                                            <p:fltVal val="0.000000"/>
                                          </p:val>
                                        </p:tav>
                                        <p:tav tm="100000">
                                          <p:val>
                                            <p:strVal val="#ppt_h"/>
                                          </p:val>
                                        </p:tav>
                                      </p:tavLst>
                                    </p:anim>
                                    <p:anim calcmode="lin" valueType="num">
                                      <p:cBhvr>
                                        <p:cTn id="9" dur="500" fill="hold"/>
                                        <p:tgtEl>
                                          <p:spTgt spid="45060">
                                            <p:txEl>
                                              <p:charRg st="0" end="5"/>
                                            </p:txEl>
                                          </p:spTgt>
                                        </p:tgtEl>
                                        <p:attrNameLst>
                                          <p:attrName>style.rotation</p:attrName>
                                        </p:attrNameLst>
                                      </p:cBhvr>
                                      <p:tavLst>
                                        <p:tav tm="0">
                                          <p:val>
                                            <p:fltVal val="360.000000"/>
                                          </p:val>
                                        </p:tav>
                                        <p:tav tm="100000">
                                          <p:val>
                                            <p:fltVal val="0.000000"/>
                                          </p:val>
                                        </p:tav>
                                      </p:tavLst>
                                    </p:anim>
                                    <p:animEffect transition="in" filter="fade">
                                      <p:cBhvr>
                                        <p:cTn id="10" dur="500"/>
                                        <p:tgtEl>
                                          <p:spTgt spid="45060">
                                            <p:txEl>
                                              <p:charRg st="0"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3" name="Rectangle 3"/>
          <p:cNvSpPr>
            <a:spLocks noGrp="1"/>
          </p:cNvSpPr>
          <p:nvPr>
            <p:ph type="ctrTitle"/>
          </p:nvPr>
        </p:nvSpPr>
        <p:spPr>
          <a:xfrm>
            <a:off x="571500" y="0"/>
            <a:ext cx="7772400" cy="935038"/>
          </a:xfrm>
          <a:ln/>
        </p:spPr>
        <p:txBody>
          <a:bodyPr vert="horz" wrap="square" lIns="91440" tIns="45720" rIns="91440" bIns="45720" anchor="b" anchorCtr="0"/>
          <a:p>
            <a:pPr algn="l" eaLnBrk="1" hangingPunct="1">
              <a:buClrTx/>
              <a:buSzTx/>
              <a:buFontTx/>
            </a:pPr>
            <a:r>
              <a:rPr lang="zh-CN" altLang="en-US" b="1" dirty="0">
                <a:solidFill>
                  <a:srgbClr val="0000FF"/>
                </a:solidFill>
                <a:latin typeface="Arial" panose="020B0604020202020204" pitchFamily="34" charset="0"/>
                <a:ea typeface="宋体" panose="02010600030101010101" pitchFamily="2" charset="-122"/>
                <a:cs typeface="+mj-cs"/>
              </a:rPr>
              <a:t>二、时间节点安排</a:t>
            </a:r>
            <a:endParaRPr lang="zh-CN" altLang="en-US" b="1" dirty="0">
              <a:solidFill>
                <a:srgbClr val="0000FF"/>
              </a:solidFill>
              <a:latin typeface="Arial" panose="020B0604020202020204" pitchFamily="34" charset="0"/>
              <a:ea typeface="宋体" panose="02010600030101010101" pitchFamily="2" charset="-122"/>
              <a:cs typeface="+mj-cs"/>
            </a:endParaRPr>
          </a:p>
        </p:txBody>
      </p:sp>
      <p:sp>
        <p:nvSpPr>
          <p:cNvPr id="15364" name="Rectangle 4"/>
          <p:cNvSpPr>
            <a:spLocks noGrp="1"/>
          </p:cNvSpPr>
          <p:nvPr>
            <p:ph type="subTitle" idx="1"/>
          </p:nvPr>
        </p:nvSpPr>
        <p:spPr>
          <a:xfrm>
            <a:off x="35560" y="935038"/>
            <a:ext cx="8929688" cy="4876800"/>
          </a:xfrm>
          <a:ln/>
        </p:spPr>
        <p:txBody>
          <a:bodyPr vert="horz" wrap="square" lIns="91440" tIns="45720" rIns="91440" bIns="45720" anchor="t" anchorCtr="0"/>
          <a:p>
            <a:pPr marL="609600" indent="-609600" algn="l" eaLnBrk="1" hangingPunct="1">
              <a:buSzTx/>
            </a:pPr>
            <a:r>
              <a:rPr lang="en-US" altLang="zh-CN" sz="3600" b="1" dirty="0">
                <a:solidFill>
                  <a:srgbClr val="000808"/>
                </a:solidFill>
                <a:latin typeface="Arial" panose="020B0604020202020204" pitchFamily="34" charset="0"/>
                <a:ea typeface="宋体" panose="02010600030101010101" pitchFamily="2" charset="-122"/>
                <a:cs typeface="+mn-cs"/>
              </a:rPr>
              <a:t>1</a:t>
            </a:r>
            <a:r>
              <a:rPr lang="zh-CN" altLang="en-US" sz="3600" b="1" dirty="0">
                <a:solidFill>
                  <a:srgbClr val="000808"/>
                </a:solidFill>
                <a:latin typeface="Arial" panose="020B0604020202020204" pitchFamily="34" charset="0"/>
                <a:ea typeface="宋体" panose="02010600030101010101" pitchFamily="2" charset="-122"/>
                <a:cs typeface="+mn-cs"/>
              </a:rPr>
              <a:t>、毕业设计课题申请表：</a:t>
            </a:r>
            <a:r>
              <a:rPr lang="en-US" altLang="zh-CN" sz="3600" b="1" dirty="0">
                <a:solidFill>
                  <a:srgbClr val="0000FF"/>
                </a:solidFill>
                <a:latin typeface="Arial" panose="020B0604020202020204" pitchFamily="34" charset="0"/>
                <a:ea typeface="宋体" panose="02010600030101010101" pitchFamily="2" charset="-122"/>
                <a:cs typeface="+mn-cs"/>
              </a:rPr>
              <a:t>5</a:t>
            </a:r>
            <a:r>
              <a:rPr lang="zh-CN" altLang="en-US" sz="3600" b="1" dirty="0">
                <a:solidFill>
                  <a:srgbClr val="0000FF"/>
                </a:solidFill>
                <a:latin typeface="Arial" panose="020B0604020202020204" pitchFamily="34" charset="0"/>
                <a:ea typeface="宋体" panose="02010600030101010101" pitchFamily="2" charset="-122"/>
                <a:cs typeface="+mn-cs"/>
              </a:rPr>
              <a:t>月</a:t>
            </a:r>
            <a:r>
              <a:rPr lang="en-US" altLang="zh-CN" sz="3600" b="1" dirty="0">
                <a:solidFill>
                  <a:srgbClr val="0000FF"/>
                </a:solidFill>
                <a:latin typeface="Arial" panose="020B0604020202020204" pitchFamily="34" charset="0"/>
                <a:ea typeface="宋体" panose="02010600030101010101" pitchFamily="2" charset="-122"/>
                <a:cs typeface="+mn-cs"/>
              </a:rPr>
              <a:t>30</a:t>
            </a:r>
            <a:r>
              <a:rPr lang="zh-CN" altLang="en-US" sz="3600" b="1" dirty="0">
                <a:solidFill>
                  <a:srgbClr val="0000FF"/>
                </a:solidFill>
                <a:latin typeface="Arial" panose="020B0604020202020204" pitchFamily="34" charset="0"/>
                <a:ea typeface="宋体" panose="02010600030101010101" pitchFamily="2" charset="-122"/>
                <a:cs typeface="+mn-cs"/>
              </a:rPr>
              <a:t>日前</a:t>
            </a:r>
            <a:r>
              <a:rPr lang="zh-CN" altLang="en-US" sz="3600" b="1" dirty="0">
                <a:latin typeface="Arial" panose="020B0604020202020204" pitchFamily="34" charset="0"/>
                <a:ea typeface="宋体" panose="02010600030101010101" pitchFamily="2" charset="-122"/>
                <a:cs typeface="+mn-cs"/>
              </a:rPr>
              <a:t>提</a:t>
            </a:r>
            <a:r>
              <a:rPr lang="zh-CN" altLang="en-US" sz="3600" b="1" dirty="0">
                <a:solidFill>
                  <a:srgbClr val="000808"/>
                </a:solidFill>
                <a:latin typeface="Arial" panose="020B0604020202020204" pitchFamily="34" charset="0"/>
                <a:ea typeface="宋体" panose="02010600030101010101" pitchFamily="2" charset="-122"/>
                <a:cs typeface="+mn-cs"/>
              </a:rPr>
              <a:t>交；</a:t>
            </a:r>
            <a:endParaRPr lang="zh-CN" altLang="en-US" sz="3600" b="1" dirty="0">
              <a:solidFill>
                <a:srgbClr val="000808"/>
              </a:solidFill>
              <a:latin typeface="Arial" panose="020B0604020202020204" pitchFamily="34" charset="0"/>
              <a:ea typeface="宋体" panose="02010600030101010101" pitchFamily="2" charset="-122"/>
              <a:cs typeface="+mn-cs"/>
            </a:endParaRPr>
          </a:p>
          <a:p>
            <a:pPr marL="609600" indent="-609600" algn="l" eaLnBrk="1" hangingPunct="1">
              <a:buSzTx/>
            </a:pPr>
            <a:r>
              <a:rPr lang="en-US" altLang="zh-CN" sz="3600" b="1" dirty="0">
                <a:solidFill>
                  <a:srgbClr val="000808"/>
                </a:solidFill>
                <a:latin typeface="Arial" panose="020B0604020202020204" pitchFamily="34" charset="0"/>
                <a:ea typeface="宋体" panose="02010600030101010101" pitchFamily="2" charset="-122"/>
                <a:cs typeface="+mn-cs"/>
              </a:rPr>
              <a:t>2</a:t>
            </a:r>
            <a:r>
              <a:rPr lang="zh-CN" altLang="en-US" sz="3600" b="1" dirty="0">
                <a:solidFill>
                  <a:srgbClr val="000808"/>
                </a:solidFill>
                <a:latin typeface="Arial" panose="020B0604020202020204" pitchFamily="34" charset="0"/>
                <a:ea typeface="宋体" panose="02010600030101010101" pitchFamily="2" charset="-122"/>
                <a:cs typeface="+mn-cs"/>
              </a:rPr>
              <a:t>、课题审核，未通过的将退回并提出修改意见、修改后再提交。</a:t>
            </a:r>
            <a:endParaRPr lang="en-US" altLang="zh-CN" sz="3600" b="1" dirty="0">
              <a:solidFill>
                <a:srgbClr val="000808"/>
              </a:solidFill>
              <a:latin typeface="Arial" panose="020B0604020202020204" pitchFamily="34" charset="0"/>
              <a:ea typeface="宋体" panose="02010600030101010101" pitchFamily="2" charset="-122"/>
              <a:cs typeface="+mn-cs"/>
            </a:endParaRPr>
          </a:p>
          <a:p>
            <a:pPr marL="609600" indent="-609600" algn="l" eaLnBrk="1" hangingPunct="1">
              <a:buSzTx/>
            </a:pPr>
            <a:r>
              <a:rPr lang="zh-CN" altLang="en-US" sz="3600" b="1" dirty="0">
                <a:solidFill>
                  <a:srgbClr val="000808"/>
                </a:solidFill>
                <a:latin typeface="Arial" panose="020B0604020202020204" pitchFamily="34" charset="0"/>
                <a:ea typeface="宋体" panose="02010600030101010101" pitchFamily="2" charset="-122"/>
                <a:cs typeface="+mn-cs"/>
              </a:rPr>
              <a:t>     审核通过的安排指导教师：</a:t>
            </a:r>
            <a:r>
              <a:rPr lang="en-US" altLang="zh-CN" sz="3600" b="1" dirty="0">
                <a:solidFill>
                  <a:srgbClr val="0000FF"/>
                </a:solidFill>
                <a:latin typeface="Arial" panose="020B0604020202020204" pitchFamily="34" charset="0"/>
                <a:ea typeface="宋体" panose="02010600030101010101" pitchFamily="2" charset="-122"/>
                <a:cs typeface="+mn-cs"/>
              </a:rPr>
              <a:t>6</a:t>
            </a:r>
            <a:r>
              <a:rPr lang="zh-CN" altLang="en-US" sz="3600" b="1" dirty="0">
                <a:solidFill>
                  <a:srgbClr val="0000FF"/>
                </a:solidFill>
                <a:latin typeface="Arial" panose="020B0604020202020204" pitchFamily="34" charset="0"/>
                <a:ea typeface="宋体" panose="02010600030101010101" pitchFamily="2" charset="-122"/>
                <a:cs typeface="+mn-cs"/>
              </a:rPr>
              <a:t>月</a:t>
            </a:r>
            <a:r>
              <a:rPr lang="en-US" altLang="zh-CN" sz="3600" b="1" dirty="0">
                <a:solidFill>
                  <a:srgbClr val="0000FF"/>
                </a:solidFill>
                <a:latin typeface="Arial" panose="020B0604020202020204" pitchFamily="34" charset="0"/>
                <a:ea typeface="宋体" panose="02010600030101010101" pitchFamily="2" charset="-122"/>
                <a:cs typeface="+mn-cs"/>
              </a:rPr>
              <a:t>1</a:t>
            </a:r>
            <a:r>
              <a:rPr lang="zh-CN" altLang="en-US" sz="3600" b="1" dirty="0">
                <a:solidFill>
                  <a:srgbClr val="0000FF"/>
                </a:solidFill>
                <a:latin typeface="Arial" panose="020B0604020202020204" pitchFamily="34" charset="0"/>
                <a:ea typeface="宋体" panose="02010600030101010101" pitchFamily="2" charset="-122"/>
                <a:cs typeface="+mn-cs"/>
              </a:rPr>
              <a:t>日</a:t>
            </a:r>
            <a:r>
              <a:rPr lang="en-US" altLang="zh-CN" sz="3600" b="1" dirty="0">
                <a:solidFill>
                  <a:srgbClr val="0000FF"/>
                </a:solidFill>
                <a:latin typeface="Arial" panose="020B0604020202020204" pitchFamily="34" charset="0"/>
                <a:ea typeface="宋体" panose="02010600030101010101" pitchFamily="2" charset="-122"/>
                <a:cs typeface="+mn-cs"/>
              </a:rPr>
              <a:t>~6</a:t>
            </a:r>
            <a:r>
              <a:rPr lang="zh-CN" altLang="en-US" sz="3600" b="1" dirty="0">
                <a:solidFill>
                  <a:srgbClr val="0000FF"/>
                </a:solidFill>
                <a:latin typeface="Arial" panose="020B0604020202020204" pitchFamily="34" charset="0"/>
                <a:ea typeface="宋体" panose="02010600030101010101" pitchFamily="2" charset="-122"/>
                <a:cs typeface="+mn-cs"/>
              </a:rPr>
              <a:t>月</a:t>
            </a:r>
            <a:r>
              <a:rPr lang="en-US" altLang="zh-CN" sz="3600" b="1" dirty="0">
                <a:solidFill>
                  <a:srgbClr val="0000FF"/>
                </a:solidFill>
                <a:latin typeface="Arial" panose="020B0604020202020204" pitchFamily="34" charset="0"/>
                <a:ea typeface="宋体" panose="02010600030101010101" pitchFamily="2" charset="-122"/>
                <a:cs typeface="+mn-cs"/>
              </a:rPr>
              <a:t>15</a:t>
            </a:r>
            <a:r>
              <a:rPr lang="zh-CN" altLang="en-US" sz="3600" b="1" dirty="0">
                <a:solidFill>
                  <a:srgbClr val="0000FF"/>
                </a:solidFill>
                <a:latin typeface="Arial" panose="020B0604020202020204" pitchFamily="34" charset="0"/>
                <a:ea typeface="宋体" panose="02010600030101010101" pitchFamily="2" charset="-122"/>
                <a:cs typeface="+mn-cs"/>
              </a:rPr>
              <a:t>日</a:t>
            </a:r>
            <a:r>
              <a:rPr lang="zh-CN" altLang="en-US" sz="3600" b="1" dirty="0">
                <a:solidFill>
                  <a:srgbClr val="000808"/>
                </a:solidFill>
                <a:latin typeface="Arial" panose="020B0604020202020204" pitchFamily="34" charset="0"/>
                <a:ea typeface="宋体" panose="02010600030101010101" pitchFamily="2" charset="-122"/>
                <a:cs typeface="+mn-cs"/>
              </a:rPr>
              <a:t>。</a:t>
            </a:r>
            <a:endParaRPr lang="zh-CN" altLang="en-US" sz="3600" b="1" dirty="0">
              <a:solidFill>
                <a:srgbClr val="000808"/>
              </a:solidFill>
              <a:latin typeface="Arial" panose="020B0604020202020204" pitchFamily="34" charset="0"/>
              <a:ea typeface="宋体" panose="02010600030101010101" pitchFamily="2" charset="-122"/>
              <a:cs typeface="+mn-cs"/>
            </a:endParaRPr>
          </a:p>
          <a:p>
            <a:pPr marL="609600" indent="-609600" algn="l" eaLnBrk="1" hangingPunct="1">
              <a:buSzTx/>
            </a:pPr>
            <a:r>
              <a:rPr lang="en-US" altLang="zh-CN" sz="3600" b="1" dirty="0">
                <a:solidFill>
                  <a:srgbClr val="000808"/>
                </a:solidFill>
                <a:latin typeface="Arial" panose="020B0604020202020204" pitchFamily="34" charset="0"/>
                <a:ea typeface="宋体" panose="02010600030101010101" pitchFamily="2" charset="-122"/>
                <a:cs typeface="+mn-cs"/>
              </a:rPr>
              <a:t>3</a:t>
            </a:r>
            <a:r>
              <a:rPr lang="zh-CN" altLang="en-US" sz="3600" b="1" dirty="0">
                <a:solidFill>
                  <a:srgbClr val="000808"/>
                </a:solidFill>
                <a:latin typeface="Arial" panose="020B0604020202020204" pitchFamily="34" charset="0"/>
                <a:ea typeface="宋体" panose="02010600030101010101" pitchFamily="2" charset="-122"/>
                <a:cs typeface="+mn-cs"/>
              </a:rPr>
              <a:t>、学生毕业设计：</a:t>
            </a:r>
            <a:r>
              <a:rPr lang="en-US" altLang="zh-CN" sz="3600" b="1" dirty="0">
                <a:solidFill>
                  <a:srgbClr val="0000FF"/>
                </a:solidFill>
                <a:latin typeface="Arial" panose="020B0604020202020204" pitchFamily="34" charset="0"/>
                <a:ea typeface="宋体" panose="02010600030101010101" pitchFamily="2" charset="-122"/>
                <a:cs typeface="+mn-cs"/>
              </a:rPr>
              <a:t>6</a:t>
            </a:r>
            <a:r>
              <a:rPr lang="zh-CN" altLang="en-US" sz="3600" b="1" dirty="0">
                <a:solidFill>
                  <a:srgbClr val="0000FF"/>
                </a:solidFill>
                <a:latin typeface="Arial" panose="020B0604020202020204" pitchFamily="34" charset="0"/>
                <a:ea typeface="宋体" panose="02010600030101010101" pitchFamily="2" charset="-122"/>
                <a:cs typeface="+mn-cs"/>
              </a:rPr>
              <a:t>月</a:t>
            </a:r>
            <a:r>
              <a:rPr lang="en-US" altLang="zh-CN" sz="3600" b="1" dirty="0">
                <a:solidFill>
                  <a:srgbClr val="0000FF"/>
                </a:solidFill>
                <a:latin typeface="Arial" panose="020B0604020202020204" pitchFamily="34" charset="0"/>
                <a:ea typeface="宋体" panose="02010600030101010101" pitchFamily="2" charset="-122"/>
                <a:cs typeface="+mn-cs"/>
              </a:rPr>
              <a:t>16</a:t>
            </a:r>
            <a:r>
              <a:rPr lang="zh-CN" altLang="en-US" sz="3600" b="1" dirty="0">
                <a:solidFill>
                  <a:srgbClr val="0000FF"/>
                </a:solidFill>
                <a:latin typeface="Arial" panose="020B0604020202020204" pitchFamily="34" charset="0"/>
                <a:ea typeface="宋体" panose="02010600030101010101" pitchFamily="2" charset="-122"/>
                <a:cs typeface="+mn-cs"/>
              </a:rPr>
              <a:t>日</a:t>
            </a:r>
            <a:r>
              <a:rPr lang="en-US" altLang="zh-CN" sz="3600" b="1" dirty="0">
                <a:solidFill>
                  <a:srgbClr val="0000FF"/>
                </a:solidFill>
                <a:latin typeface="Arial" panose="020B0604020202020204" pitchFamily="34" charset="0"/>
                <a:ea typeface="宋体" panose="02010600030101010101" pitchFamily="2" charset="-122"/>
                <a:cs typeface="+mn-cs"/>
              </a:rPr>
              <a:t>~8</a:t>
            </a:r>
            <a:r>
              <a:rPr lang="zh-CN" altLang="en-US" sz="3600" b="1" dirty="0">
                <a:solidFill>
                  <a:srgbClr val="0000FF"/>
                </a:solidFill>
                <a:latin typeface="Arial" panose="020B0604020202020204" pitchFamily="34" charset="0"/>
                <a:ea typeface="宋体" panose="02010600030101010101" pitchFamily="2" charset="-122"/>
                <a:cs typeface="+mn-cs"/>
              </a:rPr>
              <a:t>月</a:t>
            </a:r>
            <a:r>
              <a:rPr lang="en-US" altLang="zh-CN" sz="3600" b="1" dirty="0">
                <a:solidFill>
                  <a:srgbClr val="0000FF"/>
                </a:solidFill>
                <a:latin typeface="Arial" panose="020B0604020202020204" pitchFamily="34" charset="0"/>
                <a:ea typeface="宋体" panose="02010600030101010101" pitchFamily="2" charset="-122"/>
                <a:cs typeface="+mn-cs"/>
              </a:rPr>
              <a:t>30</a:t>
            </a:r>
            <a:r>
              <a:rPr lang="zh-CN" altLang="en-US" sz="3600" b="1" dirty="0">
                <a:solidFill>
                  <a:srgbClr val="0000FF"/>
                </a:solidFill>
                <a:latin typeface="Arial" panose="020B0604020202020204" pitchFamily="34" charset="0"/>
                <a:ea typeface="宋体" panose="02010600030101010101" pitchFamily="2" charset="-122"/>
                <a:cs typeface="+mn-cs"/>
              </a:rPr>
              <a:t>日</a:t>
            </a:r>
            <a:endParaRPr lang="zh-CN" altLang="en-US" sz="3600" b="1" dirty="0">
              <a:solidFill>
                <a:srgbClr val="0000FF"/>
              </a:solidFill>
              <a:latin typeface="Arial" panose="020B0604020202020204" pitchFamily="34" charset="0"/>
              <a:ea typeface="宋体" panose="02010600030101010101" pitchFamily="2" charset="-122"/>
              <a:cs typeface="+mn-cs"/>
            </a:endParaRPr>
          </a:p>
          <a:p>
            <a:pPr marL="609600" indent="-609600" algn="l" eaLnBrk="1" hangingPunct="1">
              <a:buSzTx/>
            </a:pPr>
            <a:r>
              <a:rPr lang="en-US" altLang="zh-CN" sz="3600" b="1" dirty="0">
                <a:solidFill>
                  <a:srgbClr val="000808"/>
                </a:solidFill>
                <a:latin typeface="Arial" panose="020B0604020202020204" pitchFamily="34" charset="0"/>
                <a:ea typeface="宋体" panose="02010600030101010101" pitchFamily="2" charset="-122"/>
                <a:cs typeface="+mn-cs"/>
              </a:rPr>
              <a:t>4</a:t>
            </a:r>
            <a:r>
              <a:rPr lang="zh-CN" altLang="en-US" sz="3600" b="1" dirty="0">
                <a:solidFill>
                  <a:srgbClr val="000808"/>
                </a:solidFill>
                <a:latin typeface="Arial" panose="020B0604020202020204" pitchFamily="34" charset="0"/>
                <a:ea typeface="宋体" panose="02010600030101010101" pitchFamily="2" charset="-122"/>
                <a:cs typeface="+mn-cs"/>
              </a:rPr>
              <a:t>、论文查重及修改：</a:t>
            </a:r>
            <a:r>
              <a:rPr lang="en-US" altLang="zh-CN" sz="3600" b="1" dirty="0">
                <a:solidFill>
                  <a:srgbClr val="0000FF"/>
                </a:solidFill>
                <a:latin typeface="Arial" panose="020B0604020202020204" pitchFamily="34" charset="0"/>
                <a:ea typeface="宋体" panose="02010600030101010101" pitchFamily="2" charset="-122"/>
                <a:cs typeface="+mn-cs"/>
              </a:rPr>
              <a:t>9</a:t>
            </a:r>
            <a:r>
              <a:rPr lang="zh-CN" altLang="en-US" sz="3600" b="1" dirty="0">
                <a:solidFill>
                  <a:srgbClr val="0000FF"/>
                </a:solidFill>
                <a:latin typeface="Arial" panose="020B0604020202020204" pitchFamily="34" charset="0"/>
                <a:ea typeface="宋体" panose="02010600030101010101" pitchFamily="2" charset="-122"/>
                <a:cs typeface="+mn-cs"/>
              </a:rPr>
              <a:t>月</a:t>
            </a:r>
            <a:r>
              <a:rPr lang="en-US" altLang="zh-CN" sz="3600" b="1" dirty="0">
                <a:solidFill>
                  <a:srgbClr val="0000FF"/>
                </a:solidFill>
                <a:latin typeface="Arial" panose="020B0604020202020204" pitchFamily="34" charset="0"/>
                <a:ea typeface="宋体" panose="02010600030101010101" pitchFamily="2" charset="-122"/>
                <a:cs typeface="+mn-cs"/>
              </a:rPr>
              <a:t>1</a:t>
            </a:r>
            <a:r>
              <a:rPr lang="zh-CN" altLang="en-US" sz="3600" b="1" dirty="0">
                <a:solidFill>
                  <a:srgbClr val="0000FF"/>
                </a:solidFill>
                <a:latin typeface="Arial" panose="020B0604020202020204" pitchFamily="34" charset="0"/>
                <a:ea typeface="宋体" panose="02010600030101010101" pitchFamily="2" charset="-122"/>
                <a:cs typeface="+mn-cs"/>
              </a:rPr>
              <a:t>日</a:t>
            </a:r>
            <a:r>
              <a:rPr lang="en-US" altLang="zh-CN" sz="3600" b="1" dirty="0">
                <a:solidFill>
                  <a:srgbClr val="0000FF"/>
                </a:solidFill>
                <a:latin typeface="Arial" panose="020B0604020202020204" pitchFamily="34" charset="0"/>
                <a:ea typeface="宋体" panose="02010600030101010101" pitchFamily="2" charset="-122"/>
                <a:cs typeface="+mn-cs"/>
              </a:rPr>
              <a:t>~9</a:t>
            </a:r>
            <a:r>
              <a:rPr lang="zh-CN" altLang="en-US" sz="3600" b="1" dirty="0">
                <a:solidFill>
                  <a:srgbClr val="0000FF"/>
                </a:solidFill>
                <a:latin typeface="Arial" panose="020B0604020202020204" pitchFamily="34" charset="0"/>
                <a:ea typeface="宋体" panose="02010600030101010101" pitchFamily="2" charset="-122"/>
                <a:cs typeface="+mn-cs"/>
              </a:rPr>
              <a:t>月</a:t>
            </a:r>
            <a:r>
              <a:rPr lang="en-US" altLang="zh-CN" sz="3600" b="1" dirty="0">
                <a:solidFill>
                  <a:srgbClr val="0000FF"/>
                </a:solidFill>
                <a:latin typeface="Arial" panose="020B0604020202020204" pitchFamily="34" charset="0"/>
                <a:ea typeface="宋体" panose="02010600030101010101" pitchFamily="2" charset="-122"/>
                <a:cs typeface="+mn-cs"/>
              </a:rPr>
              <a:t>30</a:t>
            </a:r>
            <a:r>
              <a:rPr lang="zh-CN" altLang="en-US" sz="3600" b="1" dirty="0">
                <a:solidFill>
                  <a:srgbClr val="0000FF"/>
                </a:solidFill>
                <a:latin typeface="Arial" panose="020B0604020202020204" pitchFamily="34" charset="0"/>
                <a:ea typeface="宋体" panose="02010600030101010101" pitchFamily="2" charset="-122"/>
                <a:cs typeface="+mn-cs"/>
              </a:rPr>
              <a:t>日</a:t>
            </a:r>
            <a:r>
              <a:rPr lang="zh-CN" altLang="en-US" sz="3600" b="1" dirty="0">
                <a:solidFill>
                  <a:srgbClr val="000808"/>
                </a:solidFill>
                <a:latin typeface="Arial" panose="020B0604020202020204" pitchFamily="34" charset="0"/>
                <a:ea typeface="宋体" panose="02010600030101010101" pitchFamily="2" charset="-122"/>
                <a:cs typeface="+mn-cs"/>
              </a:rPr>
              <a:t>（</a:t>
            </a:r>
            <a:r>
              <a:rPr lang="zh-CN" altLang="en-US" sz="2000" b="1" dirty="0">
                <a:solidFill>
                  <a:srgbClr val="000808"/>
                </a:solidFill>
                <a:highlight>
                  <a:srgbClr val="FFFF00"/>
                </a:highlight>
                <a:latin typeface="Arial" panose="020B0604020202020204" pitchFamily="34" charset="0"/>
                <a:ea typeface="宋体" panose="02010600030101010101" pitchFamily="2" charset="-122"/>
                <a:cs typeface="+mn-cs"/>
              </a:rPr>
              <a:t>答辩时间较晚的可以适当延后，申请学位的毕业设计必须经过查重，每人</a:t>
            </a:r>
            <a:r>
              <a:rPr lang="en-US" altLang="zh-CN" sz="2000" b="1" dirty="0">
                <a:solidFill>
                  <a:srgbClr val="000808"/>
                </a:solidFill>
                <a:highlight>
                  <a:srgbClr val="FFFF00"/>
                </a:highlight>
                <a:latin typeface="Arial" panose="020B0604020202020204" pitchFamily="34" charset="0"/>
                <a:ea typeface="宋体" panose="02010600030101010101" pitchFamily="2" charset="-122"/>
                <a:cs typeface="+mn-cs"/>
              </a:rPr>
              <a:t>2</a:t>
            </a:r>
            <a:r>
              <a:rPr lang="zh-CN" altLang="en-US" sz="2000" b="1" dirty="0">
                <a:solidFill>
                  <a:srgbClr val="000808"/>
                </a:solidFill>
                <a:highlight>
                  <a:srgbClr val="FFFF00"/>
                </a:highlight>
                <a:latin typeface="Arial" panose="020B0604020202020204" pitchFamily="34" charset="0"/>
                <a:ea typeface="宋体" panose="02010600030101010101" pitchFamily="2" charset="-122"/>
                <a:cs typeface="+mn-cs"/>
              </a:rPr>
              <a:t>次查重机会，两次时间间隔</a:t>
            </a:r>
            <a:r>
              <a:rPr lang="en-US" altLang="zh-CN" sz="2000" b="1" dirty="0">
                <a:solidFill>
                  <a:srgbClr val="000808"/>
                </a:solidFill>
                <a:highlight>
                  <a:srgbClr val="FFFF00"/>
                </a:highlight>
                <a:latin typeface="Arial" panose="020B0604020202020204" pitchFamily="34" charset="0"/>
                <a:ea typeface="宋体" panose="02010600030101010101" pitchFamily="2" charset="-122"/>
                <a:cs typeface="+mn-cs"/>
              </a:rPr>
              <a:t>2</a:t>
            </a:r>
            <a:r>
              <a:rPr lang="zh-CN" altLang="en-US" sz="2000" b="1" dirty="0">
                <a:solidFill>
                  <a:srgbClr val="000808"/>
                </a:solidFill>
                <a:highlight>
                  <a:srgbClr val="FFFF00"/>
                </a:highlight>
                <a:latin typeface="Arial" panose="020B0604020202020204" pitchFamily="34" charset="0"/>
                <a:ea typeface="宋体" panose="02010600030101010101" pitchFamily="2" charset="-122"/>
                <a:cs typeface="+mn-cs"/>
              </a:rPr>
              <a:t>周以上，查重未</a:t>
            </a:r>
            <a:r>
              <a:rPr lang="zh-CN" altLang="en-US" sz="2000" b="1" dirty="0">
                <a:solidFill>
                  <a:srgbClr val="000808"/>
                </a:solidFill>
                <a:highlight>
                  <a:srgbClr val="FFFF00"/>
                </a:highlight>
                <a:latin typeface="Arial" panose="020B0604020202020204" pitchFamily="34" charset="0"/>
                <a:ea typeface="宋体" panose="02010600030101010101" pitchFamily="2" charset="-122"/>
                <a:cs typeface="+mn-cs"/>
              </a:rPr>
              <a:t>通过年度不接受学位申请</a:t>
            </a:r>
            <a:r>
              <a:rPr lang="zh-CN" altLang="en-US" sz="3600" b="1" dirty="0">
                <a:solidFill>
                  <a:srgbClr val="000808"/>
                </a:solidFill>
                <a:latin typeface="Arial" panose="020B0604020202020204" pitchFamily="34" charset="0"/>
                <a:ea typeface="宋体" panose="02010600030101010101" pitchFamily="2" charset="-122"/>
                <a:cs typeface="+mn-cs"/>
              </a:rPr>
              <a:t>）</a:t>
            </a:r>
            <a:endParaRPr lang="zh-CN" altLang="en-US" sz="3600" b="1" dirty="0">
              <a:solidFill>
                <a:srgbClr val="000808"/>
              </a:solidFill>
              <a:latin typeface="Arial" panose="020B0604020202020204" pitchFamily="34" charset="0"/>
              <a:ea typeface="宋体" panose="02010600030101010101" pitchFamily="2" charset="-122"/>
              <a:cs typeface="+mn-cs"/>
            </a:endParaRPr>
          </a:p>
          <a:p>
            <a:pPr marL="609600" indent="-609600" algn="l" eaLnBrk="1" hangingPunct="1">
              <a:buSzTx/>
            </a:pPr>
            <a:r>
              <a:rPr lang="en-US" altLang="zh-CN" sz="3600" b="1" dirty="0">
                <a:solidFill>
                  <a:srgbClr val="000808"/>
                </a:solidFill>
                <a:latin typeface="Arial" panose="020B0604020202020204" pitchFamily="34" charset="0"/>
                <a:ea typeface="宋体" panose="02010600030101010101" pitchFamily="2" charset="-122"/>
                <a:cs typeface="+mn-cs"/>
              </a:rPr>
              <a:t>5</a:t>
            </a:r>
            <a:r>
              <a:rPr lang="zh-CN" altLang="en-US" sz="3600" b="1" dirty="0">
                <a:solidFill>
                  <a:srgbClr val="000808"/>
                </a:solidFill>
                <a:latin typeface="Arial" panose="020B0604020202020204" pitchFamily="34" charset="0"/>
                <a:ea typeface="宋体" panose="02010600030101010101" pitchFamily="2" charset="-122"/>
                <a:cs typeface="+mn-cs"/>
              </a:rPr>
              <a:t>、毕业答辩时间：</a:t>
            </a:r>
            <a:r>
              <a:rPr lang="en-US" altLang="zh-CN" sz="3600" b="1" dirty="0">
                <a:solidFill>
                  <a:srgbClr val="0000FF"/>
                </a:solidFill>
                <a:latin typeface="Arial" panose="020B0604020202020204" pitchFamily="34" charset="0"/>
                <a:ea typeface="宋体" panose="02010600030101010101" pitchFamily="2" charset="-122"/>
                <a:cs typeface="+mn-cs"/>
              </a:rPr>
              <a:t>10</a:t>
            </a:r>
            <a:r>
              <a:rPr lang="zh-CN" altLang="en-US" sz="3600" b="1" dirty="0">
                <a:solidFill>
                  <a:srgbClr val="0000FF"/>
                </a:solidFill>
                <a:latin typeface="Arial" panose="020B0604020202020204" pitchFamily="34" charset="0"/>
                <a:ea typeface="宋体" panose="02010600030101010101" pitchFamily="2" charset="-122"/>
                <a:cs typeface="+mn-cs"/>
              </a:rPr>
              <a:t>月</a:t>
            </a:r>
            <a:r>
              <a:rPr lang="en-US" altLang="zh-CN" sz="3600" b="1" dirty="0">
                <a:solidFill>
                  <a:srgbClr val="0000FF"/>
                </a:solidFill>
                <a:latin typeface="Arial" panose="020B0604020202020204" pitchFamily="34" charset="0"/>
                <a:ea typeface="宋体" panose="02010600030101010101" pitchFamily="2" charset="-122"/>
                <a:cs typeface="+mn-cs"/>
              </a:rPr>
              <a:t>10~11</a:t>
            </a:r>
            <a:r>
              <a:rPr lang="zh-CN" altLang="en-US" sz="3600" b="1" dirty="0">
                <a:solidFill>
                  <a:srgbClr val="0000FF"/>
                </a:solidFill>
                <a:latin typeface="Arial" panose="020B0604020202020204" pitchFamily="34" charset="0"/>
                <a:ea typeface="宋体" panose="02010600030101010101" pitchFamily="2" charset="-122"/>
                <a:cs typeface="+mn-cs"/>
              </a:rPr>
              <a:t>月</a:t>
            </a:r>
            <a:r>
              <a:rPr lang="en-US" altLang="zh-CN" sz="3600" b="1" dirty="0">
                <a:solidFill>
                  <a:srgbClr val="0000FF"/>
                </a:solidFill>
                <a:latin typeface="Arial" panose="020B0604020202020204" pitchFamily="34" charset="0"/>
                <a:ea typeface="宋体" panose="02010600030101010101" pitchFamily="2" charset="-122"/>
                <a:cs typeface="+mn-cs"/>
              </a:rPr>
              <a:t>20</a:t>
            </a:r>
            <a:r>
              <a:rPr lang="zh-CN" altLang="en-US" dirty="0">
                <a:solidFill>
                  <a:srgbClr val="000808"/>
                </a:solidFill>
                <a:latin typeface="Arial" panose="020B0604020202020204" pitchFamily="34" charset="0"/>
                <a:ea typeface="宋体" panose="02010600030101010101" pitchFamily="2" charset="-122"/>
                <a:cs typeface="+mn-cs"/>
              </a:rPr>
              <a:t>   </a:t>
            </a:r>
            <a:endParaRPr lang="zh-CN" altLang="en-US" b="1" dirty="0">
              <a:solidFill>
                <a:srgbClr val="000808"/>
              </a:solidFill>
              <a:latin typeface="Arial" panose="020B0604020202020204" pitchFamily="34" charset="0"/>
              <a:ea typeface="宋体" panose="02010600030101010101" pitchFamily="2" charset="-122"/>
              <a:cs typeface="+mn-cs"/>
            </a:endParaRPr>
          </a:p>
          <a:p>
            <a:pPr marL="609600" indent="-609600" eaLnBrk="1" hangingPunct="1">
              <a:buSzTx/>
            </a:pPr>
            <a:endParaRPr lang="en-US" altLang="zh-CN" dirty="0">
              <a:solidFill>
                <a:srgbClr val="000808"/>
              </a:solidFill>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fill="hold">
                                          <p:stCondLst>
                                            <p:cond delay="0"/>
                                          </p:stCondLst>
                                        </p:cTn>
                                        <p:tgtEl>
                                          <p:spTgt spid="15363"/>
                                        </p:tgtEl>
                                        <p:attrNameLst>
                                          <p:attrName>style.visibility</p:attrName>
                                        </p:attrNameLst>
                                      </p:cBhvr>
                                      <p:to>
                                        <p:strVal val="visible"/>
                                      </p:to>
                                    </p:set>
                                    <p:anim calcmode="lin" valueType="num">
                                      <p:cBhvr>
                                        <p:cTn id="7" dur="500" fill="hold"/>
                                        <p:tgtEl>
                                          <p:spTgt spid="15363"/>
                                        </p:tgtEl>
                                        <p:attrNameLst>
                                          <p:attrName>ppt_w</p:attrName>
                                        </p:attrNameLst>
                                      </p:cBhvr>
                                      <p:tavLst>
                                        <p:tav tm="0">
                                          <p:val>
                                            <p:fltVal val="0.000000"/>
                                          </p:val>
                                        </p:tav>
                                        <p:tav tm="100000">
                                          <p:val>
                                            <p:strVal val="#ppt_w"/>
                                          </p:val>
                                        </p:tav>
                                      </p:tavLst>
                                    </p:anim>
                                    <p:anim calcmode="lin" valueType="num">
                                      <p:cBhvr>
                                        <p:cTn id="8" dur="500" fill="hold"/>
                                        <p:tgtEl>
                                          <p:spTgt spid="15363"/>
                                        </p:tgtEl>
                                        <p:attrNameLst>
                                          <p:attrName>ppt_h</p:attrName>
                                        </p:attrNameLst>
                                      </p:cBhvr>
                                      <p:tavLst>
                                        <p:tav tm="0">
                                          <p:val>
                                            <p:fltVal val="0.000000"/>
                                          </p:val>
                                        </p:tav>
                                        <p:tav tm="100000">
                                          <p:val>
                                            <p:strVal val="#ppt_h"/>
                                          </p:val>
                                        </p:tav>
                                      </p:tavLst>
                                    </p:anim>
                                    <p:anim calcmode="lin" valueType="num">
                                      <p:cBhvr>
                                        <p:cTn id="9" dur="500" fill="hold"/>
                                        <p:tgtEl>
                                          <p:spTgt spid="15363"/>
                                        </p:tgtEl>
                                        <p:attrNameLst>
                                          <p:attrName>style.rotation</p:attrName>
                                        </p:attrNameLst>
                                      </p:cBhvr>
                                      <p:tavLst>
                                        <p:tav tm="0">
                                          <p:val>
                                            <p:fltVal val="360.000000"/>
                                          </p:val>
                                        </p:tav>
                                        <p:tav tm="100000">
                                          <p:val>
                                            <p:fltVal val="0.000000"/>
                                          </p:val>
                                        </p:tav>
                                      </p:tavLst>
                                    </p:anim>
                                    <p:animEffect transition="in" filter="fade">
                                      <p:cBhvr>
                                        <p:cTn id="10" dur="500"/>
                                        <p:tgtEl>
                                          <p:spTgt spid="15363"/>
                                        </p:tgtEl>
                                      </p:cBhvr>
                                    </p:animEffect>
                                  </p:childTnLst>
                                </p:cTn>
                              </p:par>
                              <p:par>
                                <p:cTn id="11" presetID="49" presetClass="entr" presetSubtype="0" decel="100000" fill="hold" nodeType="withEffect">
                                  <p:stCondLst>
                                    <p:cond delay="0"/>
                                  </p:stCondLst>
                                  <p:childTnLst>
                                    <p:set>
                                      <p:cBhvr>
                                        <p:cTn id="12" fill="hold">
                                          <p:stCondLst>
                                            <p:cond delay="0"/>
                                          </p:stCondLst>
                                        </p:cTn>
                                        <p:tgtEl>
                                          <p:spTgt spid="15364">
                                            <p:txEl>
                                              <p:charRg st="0" end="22"/>
                                            </p:txEl>
                                          </p:spTgt>
                                        </p:tgtEl>
                                        <p:attrNameLst>
                                          <p:attrName>style.visibility</p:attrName>
                                        </p:attrNameLst>
                                      </p:cBhvr>
                                      <p:to>
                                        <p:strVal val="visible"/>
                                      </p:to>
                                    </p:set>
                                    <p:anim calcmode="lin" valueType="num">
                                      <p:cBhvr>
                                        <p:cTn id="13" dur="500" fill="hold"/>
                                        <p:tgtEl>
                                          <p:spTgt spid="15364">
                                            <p:txEl>
                                              <p:charRg st="0" end="22"/>
                                            </p:txEl>
                                          </p:spTgt>
                                        </p:tgtEl>
                                        <p:attrNameLst>
                                          <p:attrName>ppt_w</p:attrName>
                                        </p:attrNameLst>
                                      </p:cBhvr>
                                      <p:tavLst>
                                        <p:tav tm="0">
                                          <p:val>
                                            <p:fltVal val="0.000000"/>
                                          </p:val>
                                        </p:tav>
                                        <p:tav tm="100000">
                                          <p:val>
                                            <p:strVal val="#ppt_w"/>
                                          </p:val>
                                        </p:tav>
                                      </p:tavLst>
                                    </p:anim>
                                    <p:anim calcmode="lin" valueType="num">
                                      <p:cBhvr>
                                        <p:cTn id="14" dur="500" fill="hold"/>
                                        <p:tgtEl>
                                          <p:spTgt spid="15364">
                                            <p:txEl>
                                              <p:charRg st="0" end="22"/>
                                            </p:txEl>
                                          </p:spTgt>
                                        </p:tgtEl>
                                        <p:attrNameLst>
                                          <p:attrName>ppt_h</p:attrName>
                                        </p:attrNameLst>
                                      </p:cBhvr>
                                      <p:tavLst>
                                        <p:tav tm="0">
                                          <p:val>
                                            <p:fltVal val="0.000000"/>
                                          </p:val>
                                        </p:tav>
                                        <p:tav tm="100000">
                                          <p:val>
                                            <p:strVal val="#ppt_h"/>
                                          </p:val>
                                        </p:tav>
                                      </p:tavLst>
                                    </p:anim>
                                    <p:anim calcmode="lin" valueType="num">
                                      <p:cBhvr>
                                        <p:cTn id="15" dur="500" fill="hold"/>
                                        <p:tgtEl>
                                          <p:spTgt spid="15364">
                                            <p:txEl>
                                              <p:charRg st="0" end="22"/>
                                            </p:txEl>
                                          </p:spTgt>
                                        </p:tgtEl>
                                        <p:attrNameLst>
                                          <p:attrName>style.rotation</p:attrName>
                                        </p:attrNameLst>
                                      </p:cBhvr>
                                      <p:tavLst>
                                        <p:tav tm="0">
                                          <p:val>
                                            <p:fltVal val="360.000000"/>
                                          </p:val>
                                        </p:tav>
                                        <p:tav tm="100000">
                                          <p:val>
                                            <p:fltVal val="0.000000"/>
                                          </p:val>
                                        </p:tav>
                                      </p:tavLst>
                                    </p:anim>
                                    <p:animEffect transition="in" filter="fade">
                                      <p:cBhvr>
                                        <p:cTn id="16" dur="500"/>
                                        <p:tgtEl>
                                          <p:spTgt spid="15364">
                                            <p:txEl>
                                              <p:charRg st="0" end="2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fill="hold">
                                          <p:stCondLst>
                                            <p:cond delay="0"/>
                                          </p:stCondLst>
                                        </p:cTn>
                                        <p:tgtEl>
                                          <p:spTgt spid="15364">
                                            <p:txEl>
                                              <p:charRg st="22" end="52"/>
                                            </p:txEl>
                                          </p:spTgt>
                                        </p:tgtEl>
                                        <p:attrNameLst>
                                          <p:attrName>style.visibility</p:attrName>
                                        </p:attrNameLst>
                                      </p:cBhvr>
                                      <p:to>
                                        <p:strVal val="visible"/>
                                      </p:to>
                                    </p:set>
                                    <p:anim calcmode="lin" valueType="num">
                                      <p:cBhvr>
                                        <p:cTn id="21" dur="500" fill="hold"/>
                                        <p:tgtEl>
                                          <p:spTgt spid="15364">
                                            <p:txEl>
                                              <p:charRg st="22" end="52"/>
                                            </p:txEl>
                                          </p:spTgt>
                                        </p:tgtEl>
                                        <p:attrNameLst>
                                          <p:attrName>ppt_w</p:attrName>
                                        </p:attrNameLst>
                                      </p:cBhvr>
                                      <p:tavLst>
                                        <p:tav tm="0">
                                          <p:val>
                                            <p:fltVal val="0.000000"/>
                                          </p:val>
                                        </p:tav>
                                        <p:tav tm="100000">
                                          <p:val>
                                            <p:strVal val="#ppt_w"/>
                                          </p:val>
                                        </p:tav>
                                      </p:tavLst>
                                    </p:anim>
                                    <p:anim calcmode="lin" valueType="num">
                                      <p:cBhvr>
                                        <p:cTn id="22" dur="500" fill="hold"/>
                                        <p:tgtEl>
                                          <p:spTgt spid="15364">
                                            <p:txEl>
                                              <p:charRg st="22" end="52"/>
                                            </p:txEl>
                                          </p:spTgt>
                                        </p:tgtEl>
                                        <p:attrNameLst>
                                          <p:attrName>ppt_h</p:attrName>
                                        </p:attrNameLst>
                                      </p:cBhvr>
                                      <p:tavLst>
                                        <p:tav tm="0">
                                          <p:val>
                                            <p:fltVal val="0.000000"/>
                                          </p:val>
                                        </p:tav>
                                        <p:tav tm="100000">
                                          <p:val>
                                            <p:strVal val="#ppt_h"/>
                                          </p:val>
                                        </p:tav>
                                      </p:tavLst>
                                    </p:anim>
                                    <p:anim calcmode="lin" valueType="num">
                                      <p:cBhvr>
                                        <p:cTn id="23" dur="500" fill="hold"/>
                                        <p:tgtEl>
                                          <p:spTgt spid="15364">
                                            <p:txEl>
                                              <p:charRg st="22" end="52"/>
                                            </p:txEl>
                                          </p:spTgt>
                                        </p:tgtEl>
                                        <p:attrNameLst>
                                          <p:attrName>style.rotation</p:attrName>
                                        </p:attrNameLst>
                                      </p:cBhvr>
                                      <p:tavLst>
                                        <p:tav tm="0">
                                          <p:val>
                                            <p:fltVal val="360.000000"/>
                                          </p:val>
                                        </p:tav>
                                        <p:tav tm="100000">
                                          <p:val>
                                            <p:fltVal val="0.000000"/>
                                          </p:val>
                                        </p:tav>
                                      </p:tavLst>
                                    </p:anim>
                                    <p:animEffect transition="in" filter="fade">
                                      <p:cBhvr>
                                        <p:cTn id="24" dur="500"/>
                                        <p:tgtEl>
                                          <p:spTgt spid="15364">
                                            <p:txEl>
                                              <p:charRg st="22" end="5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fill="hold">
                                          <p:stCondLst>
                                            <p:cond delay="0"/>
                                          </p:stCondLst>
                                        </p:cTn>
                                        <p:tgtEl>
                                          <p:spTgt spid="15364">
                                            <p:txEl>
                                              <p:charRg st="52" end="81"/>
                                            </p:txEl>
                                          </p:spTgt>
                                        </p:tgtEl>
                                        <p:attrNameLst>
                                          <p:attrName>style.visibility</p:attrName>
                                        </p:attrNameLst>
                                      </p:cBhvr>
                                      <p:to>
                                        <p:strVal val="visible"/>
                                      </p:to>
                                    </p:set>
                                    <p:anim calcmode="lin" valueType="num">
                                      <p:cBhvr>
                                        <p:cTn id="29" dur="500" fill="hold"/>
                                        <p:tgtEl>
                                          <p:spTgt spid="15364">
                                            <p:txEl>
                                              <p:charRg st="52" end="81"/>
                                            </p:txEl>
                                          </p:spTgt>
                                        </p:tgtEl>
                                        <p:attrNameLst>
                                          <p:attrName>ppt_w</p:attrName>
                                        </p:attrNameLst>
                                      </p:cBhvr>
                                      <p:tavLst>
                                        <p:tav tm="0">
                                          <p:val>
                                            <p:fltVal val="0.000000"/>
                                          </p:val>
                                        </p:tav>
                                        <p:tav tm="100000">
                                          <p:val>
                                            <p:strVal val="#ppt_w"/>
                                          </p:val>
                                        </p:tav>
                                      </p:tavLst>
                                    </p:anim>
                                    <p:anim calcmode="lin" valueType="num">
                                      <p:cBhvr>
                                        <p:cTn id="30" dur="500" fill="hold"/>
                                        <p:tgtEl>
                                          <p:spTgt spid="15364">
                                            <p:txEl>
                                              <p:charRg st="52" end="81"/>
                                            </p:txEl>
                                          </p:spTgt>
                                        </p:tgtEl>
                                        <p:attrNameLst>
                                          <p:attrName>ppt_h</p:attrName>
                                        </p:attrNameLst>
                                      </p:cBhvr>
                                      <p:tavLst>
                                        <p:tav tm="0">
                                          <p:val>
                                            <p:fltVal val="0.000000"/>
                                          </p:val>
                                        </p:tav>
                                        <p:tav tm="100000">
                                          <p:val>
                                            <p:strVal val="#ppt_h"/>
                                          </p:val>
                                        </p:tav>
                                      </p:tavLst>
                                    </p:anim>
                                    <p:anim calcmode="lin" valueType="num">
                                      <p:cBhvr>
                                        <p:cTn id="31" dur="500" fill="hold"/>
                                        <p:tgtEl>
                                          <p:spTgt spid="15364">
                                            <p:txEl>
                                              <p:charRg st="52" end="81"/>
                                            </p:txEl>
                                          </p:spTgt>
                                        </p:tgtEl>
                                        <p:attrNameLst>
                                          <p:attrName>style.rotation</p:attrName>
                                        </p:attrNameLst>
                                      </p:cBhvr>
                                      <p:tavLst>
                                        <p:tav tm="0">
                                          <p:val>
                                            <p:fltVal val="360.000000"/>
                                          </p:val>
                                        </p:tav>
                                        <p:tav tm="100000">
                                          <p:val>
                                            <p:fltVal val="0.000000"/>
                                          </p:val>
                                        </p:tav>
                                      </p:tavLst>
                                    </p:anim>
                                    <p:animEffect transition="in" filter="fade">
                                      <p:cBhvr>
                                        <p:cTn id="32" dur="500"/>
                                        <p:tgtEl>
                                          <p:spTgt spid="15364">
                                            <p:txEl>
                                              <p:charRg st="52" end="8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9" presetClass="entr" presetSubtype="0" decel="100000" fill="hold" nodeType="clickEffect">
                                  <p:stCondLst>
                                    <p:cond delay="0"/>
                                  </p:stCondLst>
                                  <p:childTnLst>
                                    <p:set>
                                      <p:cBhvr>
                                        <p:cTn id="36" fill="hold">
                                          <p:stCondLst>
                                            <p:cond delay="0"/>
                                          </p:stCondLst>
                                        </p:cTn>
                                        <p:tgtEl>
                                          <p:spTgt spid="15364">
                                            <p:txEl>
                                              <p:charRg st="81" end="102"/>
                                            </p:txEl>
                                          </p:spTgt>
                                        </p:tgtEl>
                                        <p:attrNameLst>
                                          <p:attrName>style.visibility</p:attrName>
                                        </p:attrNameLst>
                                      </p:cBhvr>
                                      <p:to>
                                        <p:strVal val="visible"/>
                                      </p:to>
                                    </p:set>
                                    <p:anim calcmode="lin" valueType="num">
                                      <p:cBhvr>
                                        <p:cTn id="37" dur="500" fill="hold"/>
                                        <p:tgtEl>
                                          <p:spTgt spid="15364">
                                            <p:txEl>
                                              <p:charRg st="81" end="102"/>
                                            </p:txEl>
                                          </p:spTgt>
                                        </p:tgtEl>
                                        <p:attrNameLst>
                                          <p:attrName>ppt_w</p:attrName>
                                        </p:attrNameLst>
                                      </p:cBhvr>
                                      <p:tavLst>
                                        <p:tav tm="0">
                                          <p:val>
                                            <p:fltVal val="0.000000"/>
                                          </p:val>
                                        </p:tav>
                                        <p:tav tm="100000">
                                          <p:val>
                                            <p:strVal val="#ppt_w"/>
                                          </p:val>
                                        </p:tav>
                                      </p:tavLst>
                                    </p:anim>
                                    <p:anim calcmode="lin" valueType="num">
                                      <p:cBhvr>
                                        <p:cTn id="38" dur="500" fill="hold"/>
                                        <p:tgtEl>
                                          <p:spTgt spid="15364">
                                            <p:txEl>
                                              <p:charRg st="81" end="102"/>
                                            </p:txEl>
                                          </p:spTgt>
                                        </p:tgtEl>
                                        <p:attrNameLst>
                                          <p:attrName>ppt_h</p:attrName>
                                        </p:attrNameLst>
                                      </p:cBhvr>
                                      <p:tavLst>
                                        <p:tav tm="0">
                                          <p:val>
                                            <p:fltVal val="0.000000"/>
                                          </p:val>
                                        </p:tav>
                                        <p:tav tm="100000">
                                          <p:val>
                                            <p:strVal val="#ppt_h"/>
                                          </p:val>
                                        </p:tav>
                                      </p:tavLst>
                                    </p:anim>
                                    <p:anim calcmode="lin" valueType="num">
                                      <p:cBhvr>
                                        <p:cTn id="39" dur="500" fill="hold"/>
                                        <p:tgtEl>
                                          <p:spTgt spid="15364">
                                            <p:txEl>
                                              <p:charRg st="81" end="102"/>
                                            </p:txEl>
                                          </p:spTgt>
                                        </p:tgtEl>
                                        <p:attrNameLst>
                                          <p:attrName>style.rotation</p:attrName>
                                        </p:attrNameLst>
                                      </p:cBhvr>
                                      <p:tavLst>
                                        <p:tav tm="0">
                                          <p:val>
                                            <p:fltVal val="360.000000"/>
                                          </p:val>
                                        </p:tav>
                                        <p:tav tm="100000">
                                          <p:val>
                                            <p:fltVal val="0.000000"/>
                                          </p:val>
                                        </p:tav>
                                      </p:tavLst>
                                    </p:anim>
                                    <p:animEffect transition="in" filter="fade">
                                      <p:cBhvr>
                                        <p:cTn id="40" dur="500"/>
                                        <p:tgtEl>
                                          <p:spTgt spid="15364">
                                            <p:txEl>
                                              <p:charRg st="81" end="10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9" presetClass="entr" presetSubtype="0" decel="100000" fill="hold" nodeType="clickEffect">
                                  <p:stCondLst>
                                    <p:cond delay="0"/>
                                  </p:stCondLst>
                                  <p:childTnLst>
                                    <p:set>
                                      <p:cBhvr>
                                        <p:cTn id="44" fill="hold">
                                          <p:stCondLst>
                                            <p:cond delay="0"/>
                                          </p:stCondLst>
                                        </p:cTn>
                                        <p:tgtEl>
                                          <p:spTgt spid="15364">
                                            <p:txEl>
                                              <p:charRg st="102" end="138"/>
                                            </p:txEl>
                                          </p:spTgt>
                                        </p:tgtEl>
                                        <p:attrNameLst>
                                          <p:attrName>style.visibility</p:attrName>
                                        </p:attrNameLst>
                                      </p:cBhvr>
                                      <p:to>
                                        <p:strVal val="visible"/>
                                      </p:to>
                                    </p:set>
                                    <p:anim calcmode="lin" valueType="num">
                                      <p:cBhvr>
                                        <p:cTn id="45" dur="500" fill="hold"/>
                                        <p:tgtEl>
                                          <p:spTgt spid="15364">
                                            <p:txEl>
                                              <p:charRg st="102" end="138"/>
                                            </p:txEl>
                                          </p:spTgt>
                                        </p:tgtEl>
                                        <p:attrNameLst>
                                          <p:attrName>ppt_w</p:attrName>
                                        </p:attrNameLst>
                                      </p:cBhvr>
                                      <p:tavLst>
                                        <p:tav tm="0">
                                          <p:val>
                                            <p:fltVal val="0.000000"/>
                                          </p:val>
                                        </p:tav>
                                        <p:tav tm="100000">
                                          <p:val>
                                            <p:strVal val="#ppt_w"/>
                                          </p:val>
                                        </p:tav>
                                      </p:tavLst>
                                    </p:anim>
                                    <p:anim calcmode="lin" valueType="num">
                                      <p:cBhvr>
                                        <p:cTn id="46" dur="500" fill="hold"/>
                                        <p:tgtEl>
                                          <p:spTgt spid="15364">
                                            <p:txEl>
                                              <p:charRg st="102" end="138"/>
                                            </p:txEl>
                                          </p:spTgt>
                                        </p:tgtEl>
                                        <p:attrNameLst>
                                          <p:attrName>ppt_h</p:attrName>
                                        </p:attrNameLst>
                                      </p:cBhvr>
                                      <p:tavLst>
                                        <p:tav tm="0">
                                          <p:val>
                                            <p:fltVal val="0.000000"/>
                                          </p:val>
                                        </p:tav>
                                        <p:tav tm="100000">
                                          <p:val>
                                            <p:strVal val="#ppt_h"/>
                                          </p:val>
                                        </p:tav>
                                      </p:tavLst>
                                    </p:anim>
                                    <p:anim calcmode="lin" valueType="num">
                                      <p:cBhvr>
                                        <p:cTn id="47" dur="500" fill="hold"/>
                                        <p:tgtEl>
                                          <p:spTgt spid="15364">
                                            <p:txEl>
                                              <p:charRg st="102" end="138"/>
                                            </p:txEl>
                                          </p:spTgt>
                                        </p:tgtEl>
                                        <p:attrNameLst>
                                          <p:attrName>style.rotation</p:attrName>
                                        </p:attrNameLst>
                                      </p:cBhvr>
                                      <p:tavLst>
                                        <p:tav tm="0">
                                          <p:val>
                                            <p:fltVal val="360.000000"/>
                                          </p:val>
                                        </p:tav>
                                        <p:tav tm="100000">
                                          <p:val>
                                            <p:fltVal val="0.000000"/>
                                          </p:val>
                                        </p:tav>
                                      </p:tavLst>
                                    </p:anim>
                                    <p:animEffect transition="in" filter="fade">
                                      <p:cBhvr>
                                        <p:cTn id="48" dur="500"/>
                                        <p:tgtEl>
                                          <p:spTgt spid="15364">
                                            <p:txEl>
                                              <p:charRg st="102" end="138"/>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9" presetClass="entr" presetSubtype="0" decel="100000" fill="hold" nodeType="clickEffect">
                                  <p:stCondLst>
                                    <p:cond delay="0"/>
                                  </p:stCondLst>
                                  <p:childTnLst>
                                    <p:set>
                                      <p:cBhvr>
                                        <p:cTn id="52" fill="hold">
                                          <p:stCondLst>
                                            <p:cond delay="0"/>
                                          </p:stCondLst>
                                        </p:cTn>
                                        <p:tgtEl>
                                          <p:spTgt spid="15364">
                                            <p:txEl>
                                              <p:charRg st="138" end="162"/>
                                            </p:txEl>
                                          </p:spTgt>
                                        </p:tgtEl>
                                        <p:attrNameLst>
                                          <p:attrName>style.visibility</p:attrName>
                                        </p:attrNameLst>
                                      </p:cBhvr>
                                      <p:to>
                                        <p:strVal val="visible"/>
                                      </p:to>
                                    </p:set>
                                    <p:anim calcmode="lin" valueType="num">
                                      <p:cBhvr>
                                        <p:cTn id="53" dur="500" fill="hold"/>
                                        <p:tgtEl>
                                          <p:spTgt spid="15364">
                                            <p:txEl>
                                              <p:charRg st="138" end="162"/>
                                            </p:txEl>
                                          </p:spTgt>
                                        </p:tgtEl>
                                        <p:attrNameLst>
                                          <p:attrName>ppt_w</p:attrName>
                                        </p:attrNameLst>
                                      </p:cBhvr>
                                      <p:tavLst>
                                        <p:tav tm="0">
                                          <p:val>
                                            <p:fltVal val="0.000000"/>
                                          </p:val>
                                        </p:tav>
                                        <p:tav tm="100000">
                                          <p:val>
                                            <p:strVal val="#ppt_w"/>
                                          </p:val>
                                        </p:tav>
                                      </p:tavLst>
                                    </p:anim>
                                    <p:anim calcmode="lin" valueType="num">
                                      <p:cBhvr>
                                        <p:cTn id="54" dur="500" fill="hold"/>
                                        <p:tgtEl>
                                          <p:spTgt spid="15364">
                                            <p:txEl>
                                              <p:charRg st="138" end="162"/>
                                            </p:txEl>
                                          </p:spTgt>
                                        </p:tgtEl>
                                        <p:attrNameLst>
                                          <p:attrName>ppt_h</p:attrName>
                                        </p:attrNameLst>
                                      </p:cBhvr>
                                      <p:tavLst>
                                        <p:tav tm="0">
                                          <p:val>
                                            <p:fltVal val="0.000000"/>
                                          </p:val>
                                        </p:tav>
                                        <p:tav tm="100000">
                                          <p:val>
                                            <p:strVal val="#ppt_h"/>
                                          </p:val>
                                        </p:tav>
                                      </p:tavLst>
                                    </p:anim>
                                    <p:anim calcmode="lin" valueType="num">
                                      <p:cBhvr>
                                        <p:cTn id="55" dur="500" fill="hold"/>
                                        <p:tgtEl>
                                          <p:spTgt spid="15364">
                                            <p:txEl>
                                              <p:charRg st="138" end="162"/>
                                            </p:txEl>
                                          </p:spTgt>
                                        </p:tgtEl>
                                        <p:attrNameLst>
                                          <p:attrName>style.rotation</p:attrName>
                                        </p:attrNameLst>
                                      </p:cBhvr>
                                      <p:tavLst>
                                        <p:tav tm="0">
                                          <p:val>
                                            <p:fltVal val="360.000000"/>
                                          </p:val>
                                        </p:tav>
                                        <p:tav tm="100000">
                                          <p:val>
                                            <p:fltVal val="0.000000"/>
                                          </p:val>
                                        </p:tav>
                                      </p:tavLst>
                                    </p:anim>
                                    <p:animEffect transition="in" filter="fade">
                                      <p:cBhvr>
                                        <p:cTn id="56" dur="500"/>
                                        <p:tgtEl>
                                          <p:spTgt spid="15364">
                                            <p:txEl>
                                              <p:charRg st="138" end="16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6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2" name="Rectangle 4"/>
          <p:cNvSpPr>
            <a:spLocks noGrp="1"/>
          </p:cNvSpPr>
          <p:nvPr>
            <p:ph type="subTitle" idx="4294967295"/>
          </p:nvPr>
        </p:nvSpPr>
        <p:spPr>
          <a:xfrm>
            <a:off x="293688" y="1196975"/>
            <a:ext cx="8599487" cy="5327650"/>
          </a:xfrm>
          <a:ln/>
        </p:spPr>
        <p:txBody>
          <a:bodyPr vert="horz" wrap="square" lIns="91440" tIns="45720" rIns="91440" bIns="45720" anchor="t" anchorCtr="0"/>
          <a:lstStyle>
            <a:lvl1pPr marL="0" lvl="0" indent="0" algn="ctr">
              <a:buClr>
                <a:schemeClr val="accent1"/>
              </a:buClr>
              <a:buSzTx/>
              <a:buFont typeface="Wingdings" panose="05000000000000000000" pitchFamily="2" charset="2"/>
              <a:buNone/>
              <a:defRPr/>
            </a:lvl1pPr>
            <a:lvl2pPr marL="457200" lvl="1" indent="0" algn="ctr">
              <a:buClr>
                <a:schemeClr val="accent1"/>
              </a:buClr>
              <a:buSzTx/>
              <a:buFont typeface="Wingdings" panose="05000000000000000000" pitchFamily="2" charset="2"/>
              <a:buNone/>
              <a:defRPr/>
            </a:lvl2pPr>
            <a:lvl3pPr marL="914400" lvl="2" indent="0" algn="ctr">
              <a:buClr>
                <a:schemeClr val="accent1"/>
              </a:buClr>
              <a:buSzTx/>
              <a:buFont typeface="Wingdings" panose="05000000000000000000" pitchFamily="2" charset="2"/>
              <a:buNone/>
              <a:defRPr/>
            </a:lvl3pPr>
            <a:lvl4pPr marL="1371600" lvl="3" indent="0" algn="ctr">
              <a:buClr>
                <a:schemeClr val="accent1"/>
              </a:buClr>
              <a:buSzTx/>
              <a:buFontTx/>
              <a:buNone/>
              <a:defRPr/>
            </a:lvl4pPr>
            <a:lvl5pPr marL="1828800" lvl="4" indent="0" algn="ctr">
              <a:buClr>
                <a:schemeClr val="accent1"/>
              </a:buClr>
              <a:buSzTx/>
              <a:buFont typeface="Wingdings" panose="05000000000000000000" pitchFamily="2" charset="2"/>
              <a:buNone/>
              <a:defRPr/>
            </a:lvl5pPr>
          </a:lstStyle>
          <a:p>
            <a:pPr lvl="0" algn="l" eaLnBrk="1" hangingPunct="1">
              <a:spcBef>
                <a:spcPts val="1200"/>
              </a:spcBef>
            </a:pPr>
            <a:r>
              <a:rPr lang="zh-CN" altLang="en-US" sz="4000" b="1" dirty="0">
                <a:solidFill>
                  <a:srgbClr val="FF0000"/>
                </a:solidFill>
                <a:ea typeface="宋体" panose="02010600030101010101" pitchFamily="2" charset="-122"/>
              </a:rPr>
              <a:t>（</a:t>
            </a:r>
            <a:r>
              <a:rPr lang="en-US" altLang="zh-CN" sz="4000" b="1" dirty="0">
                <a:solidFill>
                  <a:srgbClr val="FF0000"/>
                </a:solidFill>
                <a:ea typeface="宋体" panose="02010600030101010101" pitchFamily="2" charset="-122"/>
              </a:rPr>
              <a:t>1</a:t>
            </a:r>
            <a:r>
              <a:rPr lang="zh-CN" altLang="en-US" sz="4000" b="1" dirty="0">
                <a:solidFill>
                  <a:srgbClr val="FF0000"/>
                </a:solidFill>
                <a:ea typeface="宋体" panose="02010600030101010101" pitchFamily="2" charset="-122"/>
              </a:rPr>
              <a:t>）建立自己与指导老师专用的邮箱或利用微信、</a:t>
            </a:r>
            <a:r>
              <a:rPr lang="en-US" altLang="zh-CN" sz="4000" b="1" dirty="0">
                <a:solidFill>
                  <a:srgbClr val="FF0000"/>
                </a:solidFill>
                <a:ea typeface="宋体" panose="02010600030101010101" pitchFamily="2" charset="-122"/>
              </a:rPr>
              <a:t>QQ </a:t>
            </a:r>
            <a:r>
              <a:rPr lang="zh-CN" altLang="en-US" sz="4000" b="1" dirty="0">
                <a:solidFill>
                  <a:srgbClr val="FF0000"/>
                </a:solidFill>
                <a:ea typeface="宋体" panose="02010600030101010101" pitchFamily="2" charset="-122"/>
              </a:rPr>
              <a:t>等联系方式</a:t>
            </a:r>
            <a:endParaRPr lang="zh-CN" altLang="en-US" sz="4000" b="1" dirty="0">
              <a:solidFill>
                <a:srgbClr val="FF0000"/>
              </a:solidFill>
              <a:ea typeface="宋体" panose="02010600030101010101" pitchFamily="2" charset="-122"/>
            </a:endParaRPr>
          </a:p>
          <a:p>
            <a:pPr lvl="0" algn="l" eaLnBrk="1" hangingPunct="1">
              <a:spcBef>
                <a:spcPts val="1200"/>
              </a:spcBef>
            </a:pPr>
            <a:r>
              <a:rPr lang="zh-CN" altLang="en-US" sz="4000" b="1" dirty="0">
                <a:solidFill>
                  <a:srgbClr val="FF0000"/>
                </a:solidFill>
                <a:ea typeface="宋体" panose="02010600030101010101" pitchFamily="2" charset="-122"/>
              </a:rPr>
              <a:t>（</a:t>
            </a:r>
            <a:r>
              <a:rPr lang="en-US" altLang="zh-CN" sz="4000" b="1" dirty="0">
                <a:solidFill>
                  <a:srgbClr val="FF0000"/>
                </a:solidFill>
                <a:ea typeface="宋体" panose="02010600030101010101" pitchFamily="2" charset="-122"/>
              </a:rPr>
              <a:t>2</a:t>
            </a:r>
            <a:r>
              <a:rPr lang="zh-CN" altLang="en-US" sz="4000" b="1" dirty="0">
                <a:solidFill>
                  <a:srgbClr val="FF0000"/>
                </a:solidFill>
                <a:ea typeface="宋体" panose="02010600030101010101" pitchFamily="2" charset="-122"/>
              </a:rPr>
              <a:t>）下载课题申请表</a:t>
            </a:r>
            <a:endParaRPr lang="en-US" altLang="zh-CN" sz="4000" b="1" dirty="0">
              <a:solidFill>
                <a:srgbClr val="FF0000"/>
              </a:solidFill>
              <a:ea typeface="宋体" panose="02010600030101010101" pitchFamily="2" charset="-122"/>
            </a:endParaRPr>
          </a:p>
          <a:p>
            <a:pPr lvl="0" algn="l" eaLnBrk="1" hangingPunct="1">
              <a:spcBef>
                <a:spcPts val="1200"/>
              </a:spcBef>
            </a:pPr>
            <a:r>
              <a:rPr lang="zh-CN" altLang="en-US" sz="4000" dirty="0">
                <a:ea typeface="宋体" panose="02010600030101010101" pitchFamily="2" charset="-122"/>
              </a:rPr>
              <a:t>       在</a:t>
            </a:r>
            <a:r>
              <a:rPr lang="zh-CN" altLang="en-US" sz="4000" b="1" u="sng" dirty="0">
                <a:solidFill>
                  <a:srgbClr val="FF0000"/>
                </a:solidFill>
                <a:ea typeface="宋体" panose="02010600030101010101" pitchFamily="2" charset="-122"/>
              </a:rPr>
              <a:t>上海电力大学网页</a:t>
            </a:r>
            <a:r>
              <a:rPr lang="zh-CN" altLang="en-US" sz="4000" dirty="0">
                <a:ea typeface="宋体" panose="02010600030101010101" pitchFamily="2" charset="-122"/>
              </a:rPr>
              <a:t>上</a:t>
            </a:r>
            <a:r>
              <a:rPr lang="en-US" altLang="zh-CN" sz="4000" dirty="0">
                <a:ea typeface="宋体" panose="02010600030101010101" pitchFamily="2" charset="-122"/>
              </a:rPr>
              <a:t>---</a:t>
            </a:r>
            <a:r>
              <a:rPr lang="zh-CN" altLang="en-US" sz="4000" b="1" dirty="0">
                <a:solidFill>
                  <a:srgbClr val="FF0000"/>
                </a:solidFill>
                <a:ea typeface="宋体" panose="02010600030101010101" pitchFamily="2" charset="-122"/>
              </a:rPr>
              <a:t>组织机构</a:t>
            </a:r>
            <a:r>
              <a:rPr lang="en-US" altLang="zh-CN" sz="4000" dirty="0">
                <a:ea typeface="宋体" panose="02010600030101010101" pitchFamily="2" charset="-122"/>
              </a:rPr>
              <a:t>---</a:t>
            </a:r>
            <a:r>
              <a:rPr lang="zh-CN" altLang="en-US" sz="4000" b="1" dirty="0">
                <a:solidFill>
                  <a:srgbClr val="FF0000"/>
                </a:solidFill>
                <a:ea typeface="宋体" panose="02010600030101010101" pitchFamily="2" charset="-122"/>
              </a:rPr>
              <a:t>继续教育学院</a:t>
            </a:r>
            <a:r>
              <a:rPr lang="en-US" altLang="zh-CN" sz="4000" dirty="0">
                <a:ea typeface="宋体" panose="02010600030101010101" pitchFamily="2" charset="-122"/>
              </a:rPr>
              <a:t>---</a:t>
            </a:r>
            <a:r>
              <a:rPr lang="zh-CN" altLang="en-US" sz="4000" b="1" dirty="0">
                <a:solidFill>
                  <a:srgbClr val="FF0000"/>
                </a:solidFill>
                <a:ea typeface="宋体" panose="02010600030101010101" pitchFamily="2" charset="-122"/>
              </a:rPr>
              <a:t>下载</a:t>
            </a:r>
            <a:r>
              <a:rPr lang="zh-CN" altLang="en-US" sz="4000" dirty="0">
                <a:ea typeface="宋体" panose="02010600030101010101" pitchFamily="2" charset="-122"/>
              </a:rPr>
              <a:t>区</a:t>
            </a:r>
            <a:r>
              <a:rPr lang="en-US" altLang="zh-CN" sz="4000" dirty="0">
                <a:ea typeface="宋体" panose="02010600030101010101" pitchFamily="2" charset="-122"/>
              </a:rPr>
              <a:t>---</a:t>
            </a:r>
            <a:r>
              <a:rPr lang="zh-CN" altLang="en-US" sz="4000" b="1" dirty="0">
                <a:solidFill>
                  <a:srgbClr val="FF0000"/>
                </a:solidFill>
                <a:ea typeface="宋体" panose="02010600030101010101" pitchFamily="2" charset="-122"/>
              </a:rPr>
              <a:t>毕业设计课题自选申请表</a:t>
            </a:r>
            <a:r>
              <a:rPr lang="zh-CN" altLang="en-US" sz="4000" dirty="0">
                <a:ea typeface="宋体" panose="02010600030101010101" pitchFamily="2" charset="-122"/>
              </a:rPr>
              <a:t>（样单）。</a:t>
            </a:r>
            <a:endParaRPr lang="en-US" altLang="zh-CN" sz="4000" dirty="0">
              <a:ea typeface="宋体" panose="02010600030101010101" pitchFamily="2" charset="-122"/>
            </a:endParaRPr>
          </a:p>
          <a:p>
            <a:pPr lvl="0" algn="l" eaLnBrk="1" hangingPunct="1">
              <a:spcBef>
                <a:spcPts val="1200"/>
              </a:spcBef>
            </a:pPr>
            <a:r>
              <a:rPr lang="en-US" altLang="zh-CN" sz="4000" dirty="0">
                <a:ea typeface="宋体" panose="02010600030101010101" pitchFamily="2" charset="-122"/>
              </a:rPr>
              <a:t>       </a:t>
            </a:r>
            <a:r>
              <a:rPr lang="zh-CN" altLang="en-US" sz="4000" dirty="0">
                <a:ea typeface="宋体" panose="02010600030101010101" pitchFamily="2" charset="-122"/>
              </a:rPr>
              <a:t>此表也通过继教学院毕业设计专用邮箱发给各辅导站。</a:t>
            </a:r>
            <a:endParaRPr lang="en-US" altLang="zh-CN" sz="4000" dirty="0">
              <a:ea typeface="宋体" panose="02010600030101010101" pitchFamily="2" charset="-122"/>
            </a:endParaRPr>
          </a:p>
          <a:p>
            <a:pPr lvl="0" algn="l" eaLnBrk="1" hangingPunct="1">
              <a:spcBef>
                <a:spcPts val="1200"/>
              </a:spcBef>
            </a:pPr>
            <a:r>
              <a:rPr lang="en-US" altLang="zh-CN" sz="4000" dirty="0">
                <a:ea typeface="宋体" panose="02010600030101010101" pitchFamily="2" charset="-122"/>
              </a:rPr>
              <a:t>       </a:t>
            </a:r>
            <a:endParaRPr lang="en-US" altLang="zh-CN" sz="4000" dirty="0">
              <a:ea typeface="宋体" panose="02010600030101010101" pitchFamily="2" charset="-122"/>
            </a:endParaRPr>
          </a:p>
        </p:txBody>
      </p:sp>
      <p:sp>
        <p:nvSpPr>
          <p:cNvPr id="5122" name="Rectangle 3"/>
          <p:cNvSpPr>
            <a:spLocks noChangeArrowheads="1"/>
          </p:cNvSpPr>
          <p:nvPr/>
        </p:nvSpPr>
        <p:spPr bwMode="auto">
          <a:xfrm>
            <a:off x="294005" y="116205"/>
            <a:ext cx="8355330" cy="865505"/>
          </a:xfrm>
          <a:prstGeom prst="rect">
            <a:avLst/>
          </a:prstGeom>
          <a:noFill/>
          <a:ln>
            <a:noFill/>
          </a:ln>
        </p:spPr>
        <p:txBody>
          <a:bodyPr anchor="b"/>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rgbClr val="003399"/>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rPr>
              <a:t>三、毕业设计的选题申请</a:t>
            </a:r>
            <a:r>
              <a:rPr kumimoji="0" lang="zh-CN" altLang="en-US" sz="4400" b="1" i="0" u="none" strike="noStrike" kern="1200" cap="none" spc="0" normalizeH="0" baseline="0" noProof="0" dirty="0">
                <a:ln>
                  <a:noFill/>
                </a:ln>
                <a:solidFill>
                  <a:srgbClr val="003399"/>
                </a:solidFill>
                <a:effectLst>
                  <a:outerShdw blurRad="38100" dist="38100" dir="2700000" algn="tl">
                    <a:srgbClr val="000000">
                      <a:alpha val="43137"/>
                    </a:srgbClr>
                  </a:outerShdw>
                </a:effectLst>
                <a:highlight>
                  <a:srgbClr val="FFFF00"/>
                </a:highlight>
                <a:uLnTx/>
                <a:uFillTx/>
                <a:latin typeface="Arial" panose="020B0604020202020204" pitchFamily="34" charset="0"/>
                <a:ea typeface="宋体" panose="02010600030101010101" pitchFamily="2" charset="-122"/>
                <a:cs typeface="+mn-cs"/>
              </a:rPr>
              <a:t>及开题</a:t>
            </a:r>
            <a:endParaRPr kumimoji="0" lang="zh-CN" altLang="en-US" sz="4400" b="1" i="0" u="none" strike="noStrike" kern="1200" cap="none" spc="0" normalizeH="0" baseline="0" noProof="0" dirty="0">
              <a:ln>
                <a:noFill/>
              </a:ln>
              <a:solidFill>
                <a:srgbClr val="003399"/>
              </a:solidFill>
              <a:effectLst>
                <a:outerShdw blurRad="38100" dist="38100" dir="2700000" algn="tl">
                  <a:srgbClr val="000000">
                    <a:alpha val="43137"/>
                  </a:srgbClr>
                </a:outerShdw>
              </a:effectLst>
              <a:highlight>
                <a:srgbClr val="FFFF00"/>
              </a:highligh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iterate type="lt">
                                    <p:tmPct val="10000"/>
                                  </p:iterate>
                                  <p:childTnLst>
                                    <p:set>
                                      <p:cBhvr>
                                        <p:cTn id="6" dur="1" fill="hold">
                                          <p:stCondLst>
                                            <p:cond delay="0"/>
                                          </p:stCondLst>
                                        </p:cTn>
                                        <p:tgtEl>
                                          <p:spTgt spid="17412">
                                            <p:txEl>
                                              <p:charRg st="0" end="32"/>
                                            </p:txEl>
                                          </p:spTgt>
                                        </p:tgtEl>
                                        <p:attrNameLst>
                                          <p:attrName>style.visibility</p:attrName>
                                        </p:attrNameLst>
                                      </p:cBhvr>
                                      <p:to>
                                        <p:strVal val="visible"/>
                                      </p:to>
                                    </p:set>
                                    <p:animEffect transition="in" filter="fade">
                                      <p:cBhvr>
                                        <p:cTn id="7" dur="1000"/>
                                        <p:tgtEl>
                                          <p:spTgt spid="17412">
                                            <p:txEl>
                                              <p:charRg st="0" end="32"/>
                                            </p:txEl>
                                          </p:spTgt>
                                        </p:tgtEl>
                                      </p:cBhvr>
                                    </p:animEffect>
                                    <p:anim calcmode="lin" valueType="num">
                                      <p:cBhvr>
                                        <p:cTn id="8" dur="1000" fill="hold"/>
                                        <p:tgtEl>
                                          <p:spTgt spid="17412">
                                            <p:txEl>
                                              <p:charRg st="0" end="32"/>
                                            </p:txEl>
                                          </p:spTgt>
                                        </p:tgtEl>
                                        <p:attrNameLst>
                                          <p:attrName>ppt_x</p:attrName>
                                        </p:attrNameLst>
                                      </p:cBhvr>
                                      <p:tavLst>
                                        <p:tav tm="0">
                                          <p:val>
                                            <p:strVal val="#ppt_x"/>
                                          </p:val>
                                        </p:tav>
                                        <p:tav tm="100000">
                                          <p:val>
                                            <p:strVal val="#ppt_x"/>
                                          </p:val>
                                        </p:tav>
                                      </p:tavLst>
                                    </p:anim>
                                    <p:anim calcmode="lin" valueType="num">
                                      <p:cBhvr>
                                        <p:cTn id="9" dur="1000" fill="hold"/>
                                        <p:tgtEl>
                                          <p:spTgt spid="17412">
                                            <p:txEl>
                                              <p:charRg st="0" end="3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iterate type="lt">
                                    <p:tmPct val="10000"/>
                                  </p:iterate>
                                  <p:childTnLst>
                                    <p:set>
                                      <p:cBhvr>
                                        <p:cTn id="13" dur="1" fill="hold">
                                          <p:stCondLst>
                                            <p:cond delay="0"/>
                                          </p:stCondLst>
                                        </p:cTn>
                                        <p:tgtEl>
                                          <p:spTgt spid="17412">
                                            <p:txEl>
                                              <p:charRg st="32" end="43"/>
                                            </p:txEl>
                                          </p:spTgt>
                                        </p:tgtEl>
                                        <p:attrNameLst>
                                          <p:attrName>style.visibility</p:attrName>
                                        </p:attrNameLst>
                                      </p:cBhvr>
                                      <p:to>
                                        <p:strVal val="visible"/>
                                      </p:to>
                                    </p:set>
                                    <p:animEffect transition="in" filter="fade">
                                      <p:cBhvr>
                                        <p:cTn id="14" dur="1000"/>
                                        <p:tgtEl>
                                          <p:spTgt spid="17412">
                                            <p:txEl>
                                              <p:charRg st="32" end="43"/>
                                            </p:txEl>
                                          </p:spTgt>
                                        </p:tgtEl>
                                      </p:cBhvr>
                                    </p:animEffect>
                                    <p:anim calcmode="lin" valueType="num">
                                      <p:cBhvr>
                                        <p:cTn id="15" dur="1000" fill="hold"/>
                                        <p:tgtEl>
                                          <p:spTgt spid="17412">
                                            <p:txEl>
                                              <p:charRg st="32" end="43"/>
                                            </p:txEl>
                                          </p:spTgt>
                                        </p:tgtEl>
                                        <p:attrNameLst>
                                          <p:attrName>ppt_x</p:attrName>
                                        </p:attrNameLst>
                                      </p:cBhvr>
                                      <p:tavLst>
                                        <p:tav tm="0">
                                          <p:val>
                                            <p:strVal val="#ppt_x"/>
                                          </p:val>
                                        </p:tav>
                                        <p:tav tm="100000">
                                          <p:val>
                                            <p:strVal val="#ppt_x"/>
                                          </p:val>
                                        </p:tav>
                                      </p:tavLst>
                                    </p:anim>
                                    <p:anim calcmode="lin" valueType="num">
                                      <p:cBhvr>
                                        <p:cTn id="16" dur="1000" fill="hold"/>
                                        <p:tgtEl>
                                          <p:spTgt spid="17412">
                                            <p:txEl>
                                              <p:charRg st="32" end="4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iterate type="lt">
                                    <p:tmPct val="10000"/>
                                  </p:iterate>
                                  <p:childTnLst>
                                    <p:set>
                                      <p:cBhvr>
                                        <p:cTn id="20" dur="1" fill="hold">
                                          <p:stCondLst>
                                            <p:cond delay="0"/>
                                          </p:stCondLst>
                                        </p:cTn>
                                        <p:tgtEl>
                                          <p:spTgt spid="17412">
                                            <p:txEl>
                                              <p:charRg st="43" end="102"/>
                                            </p:txEl>
                                          </p:spTgt>
                                        </p:tgtEl>
                                        <p:attrNameLst>
                                          <p:attrName>style.visibility</p:attrName>
                                        </p:attrNameLst>
                                      </p:cBhvr>
                                      <p:to>
                                        <p:strVal val="visible"/>
                                      </p:to>
                                    </p:set>
                                    <p:animEffect transition="in" filter="fade">
                                      <p:cBhvr>
                                        <p:cTn id="21" dur="1000"/>
                                        <p:tgtEl>
                                          <p:spTgt spid="17412">
                                            <p:txEl>
                                              <p:charRg st="43" end="102"/>
                                            </p:txEl>
                                          </p:spTgt>
                                        </p:tgtEl>
                                      </p:cBhvr>
                                    </p:animEffect>
                                    <p:anim calcmode="lin" valueType="num">
                                      <p:cBhvr>
                                        <p:cTn id="22" dur="1000" fill="hold"/>
                                        <p:tgtEl>
                                          <p:spTgt spid="17412">
                                            <p:txEl>
                                              <p:charRg st="43" end="102"/>
                                            </p:txEl>
                                          </p:spTgt>
                                        </p:tgtEl>
                                        <p:attrNameLst>
                                          <p:attrName>ppt_x</p:attrName>
                                        </p:attrNameLst>
                                      </p:cBhvr>
                                      <p:tavLst>
                                        <p:tav tm="0">
                                          <p:val>
                                            <p:strVal val="#ppt_x"/>
                                          </p:val>
                                        </p:tav>
                                        <p:tav tm="100000">
                                          <p:val>
                                            <p:strVal val="#ppt_x"/>
                                          </p:val>
                                        </p:tav>
                                      </p:tavLst>
                                    </p:anim>
                                    <p:anim calcmode="lin" valueType="num">
                                      <p:cBhvr>
                                        <p:cTn id="23" dur="1000" fill="hold"/>
                                        <p:tgtEl>
                                          <p:spTgt spid="17412">
                                            <p:txEl>
                                              <p:charRg st="43" end="10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iterate type="lt">
                                    <p:tmPct val="10000"/>
                                  </p:iterate>
                                  <p:childTnLst>
                                    <p:set>
                                      <p:cBhvr>
                                        <p:cTn id="27" dur="1" fill="hold">
                                          <p:stCondLst>
                                            <p:cond delay="0"/>
                                          </p:stCondLst>
                                        </p:cTn>
                                        <p:tgtEl>
                                          <p:spTgt spid="17412">
                                            <p:txEl>
                                              <p:charRg st="102" end="134"/>
                                            </p:txEl>
                                          </p:spTgt>
                                        </p:tgtEl>
                                        <p:attrNameLst>
                                          <p:attrName>style.visibility</p:attrName>
                                        </p:attrNameLst>
                                      </p:cBhvr>
                                      <p:to>
                                        <p:strVal val="visible"/>
                                      </p:to>
                                    </p:set>
                                    <p:animEffect transition="in" filter="fade">
                                      <p:cBhvr>
                                        <p:cTn id="28" dur="1000"/>
                                        <p:tgtEl>
                                          <p:spTgt spid="17412">
                                            <p:txEl>
                                              <p:charRg st="102" end="134"/>
                                            </p:txEl>
                                          </p:spTgt>
                                        </p:tgtEl>
                                      </p:cBhvr>
                                    </p:animEffect>
                                    <p:anim calcmode="lin" valueType="num">
                                      <p:cBhvr>
                                        <p:cTn id="29" dur="1000" fill="hold"/>
                                        <p:tgtEl>
                                          <p:spTgt spid="17412">
                                            <p:txEl>
                                              <p:charRg st="102" end="134"/>
                                            </p:txEl>
                                          </p:spTgt>
                                        </p:tgtEl>
                                        <p:attrNameLst>
                                          <p:attrName>ppt_x</p:attrName>
                                        </p:attrNameLst>
                                      </p:cBhvr>
                                      <p:tavLst>
                                        <p:tav tm="0">
                                          <p:val>
                                            <p:strVal val="#ppt_x"/>
                                          </p:val>
                                        </p:tav>
                                        <p:tav tm="100000">
                                          <p:val>
                                            <p:strVal val="#ppt_x"/>
                                          </p:val>
                                        </p:tav>
                                      </p:tavLst>
                                    </p:anim>
                                    <p:anim calcmode="lin" valueType="num">
                                      <p:cBhvr>
                                        <p:cTn id="30" dur="1000" fill="hold"/>
                                        <p:tgtEl>
                                          <p:spTgt spid="17412">
                                            <p:txEl>
                                              <p:charRg st="102" end="13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iterate type="lt">
                                    <p:tmPct val="10000"/>
                                  </p:iterate>
                                  <p:childTnLst>
                                    <p:set>
                                      <p:cBhvr>
                                        <p:cTn id="34" dur="1" fill="hold">
                                          <p:stCondLst>
                                            <p:cond delay="0"/>
                                          </p:stCondLst>
                                        </p:cTn>
                                        <p:tgtEl>
                                          <p:spTgt spid="17412">
                                            <p:txEl>
                                              <p:charRg st="134" end="142"/>
                                            </p:txEl>
                                          </p:spTgt>
                                        </p:tgtEl>
                                        <p:attrNameLst>
                                          <p:attrName>style.visibility</p:attrName>
                                        </p:attrNameLst>
                                      </p:cBhvr>
                                      <p:to>
                                        <p:strVal val="visible"/>
                                      </p:to>
                                    </p:set>
                                    <p:animEffect transition="in" filter="fade">
                                      <p:cBhvr>
                                        <p:cTn id="35" dur="1000"/>
                                        <p:tgtEl>
                                          <p:spTgt spid="17412">
                                            <p:txEl>
                                              <p:charRg st="134" end="142"/>
                                            </p:txEl>
                                          </p:spTgt>
                                        </p:tgtEl>
                                      </p:cBhvr>
                                    </p:animEffect>
                                    <p:anim calcmode="lin" valueType="num">
                                      <p:cBhvr>
                                        <p:cTn id="36" dur="1000" fill="hold"/>
                                        <p:tgtEl>
                                          <p:spTgt spid="17412">
                                            <p:txEl>
                                              <p:charRg st="134" end="142"/>
                                            </p:txEl>
                                          </p:spTgt>
                                        </p:tgtEl>
                                        <p:attrNameLst>
                                          <p:attrName>ppt_x</p:attrName>
                                        </p:attrNameLst>
                                      </p:cBhvr>
                                      <p:tavLst>
                                        <p:tav tm="0">
                                          <p:val>
                                            <p:strVal val="#ppt_x"/>
                                          </p:val>
                                        </p:tav>
                                        <p:tav tm="100000">
                                          <p:val>
                                            <p:strVal val="#ppt_x"/>
                                          </p:val>
                                        </p:tav>
                                      </p:tavLst>
                                    </p:anim>
                                    <p:anim calcmode="lin" valueType="num">
                                      <p:cBhvr>
                                        <p:cTn id="37" dur="1000" fill="hold"/>
                                        <p:tgtEl>
                                          <p:spTgt spid="17412">
                                            <p:txEl>
                                              <p:charRg st="134" end="14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2" name="Rectangle 4"/>
          <p:cNvSpPr>
            <a:spLocks noGrp="1"/>
          </p:cNvSpPr>
          <p:nvPr>
            <p:ph type="subTitle" idx="1"/>
          </p:nvPr>
        </p:nvSpPr>
        <p:spPr>
          <a:xfrm>
            <a:off x="323850" y="188913"/>
            <a:ext cx="8424863" cy="5688012"/>
          </a:xfrm>
          <a:ln/>
        </p:spPr>
        <p:txBody>
          <a:bodyPr vert="horz" wrap="square" lIns="91440" tIns="45720" rIns="91440" bIns="45720" anchor="t" anchorCtr="0"/>
          <a:p>
            <a:pPr algn="l" eaLnBrk="1" hangingPunct="1">
              <a:spcBef>
                <a:spcPts val="1200"/>
              </a:spcBef>
              <a:buSzTx/>
            </a:pPr>
            <a:r>
              <a:rPr lang="zh-CN" altLang="en-US" sz="3600" b="1" dirty="0">
                <a:solidFill>
                  <a:srgbClr val="FF0000"/>
                </a:solidFill>
                <a:latin typeface="Arial" panose="020B0604020202020204" pitchFamily="34" charset="0"/>
                <a:ea typeface="宋体" panose="02010600030101010101" pitchFamily="2" charset="-122"/>
                <a:cs typeface="+mn-cs"/>
              </a:rPr>
              <a:t>（</a:t>
            </a:r>
            <a:r>
              <a:rPr lang="en-US" altLang="zh-CN" sz="3600" b="1" dirty="0">
                <a:solidFill>
                  <a:srgbClr val="FF0000"/>
                </a:solidFill>
                <a:latin typeface="Arial" panose="020B0604020202020204" pitchFamily="34" charset="0"/>
                <a:ea typeface="宋体" panose="02010600030101010101" pitchFamily="2" charset="-122"/>
                <a:cs typeface="+mn-cs"/>
              </a:rPr>
              <a:t>3</a:t>
            </a:r>
            <a:r>
              <a:rPr lang="zh-CN" altLang="en-US" sz="3600" b="1" dirty="0">
                <a:solidFill>
                  <a:srgbClr val="FF0000"/>
                </a:solidFill>
                <a:latin typeface="Arial" panose="020B0604020202020204" pitchFamily="34" charset="0"/>
                <a:ea typeface="宋体" panose="02010600030101010101" pitchFamily="2" charset="-122"/>
                <a:cs typeface="+mn-cs"/>
              </a:rPr>
              <a:t>）毕业设计论文题目的选题要求</a:t>
            </a:r>
            <a:endParaRPr lang="zh-CN" altLang="en-US" sz="3600" b="1" dirty="0">
              <a:solidFill>
                <a:srgbClr val="FF0000"/>
              </a:solidFill>
              <a:latin typeface="Arial" panose="020B0604020202020204" pitchFamily="34" charset="0"/>
              <a:ea typeface="宋体" panose="02010600030101010101" pitchFamily="2" charset="-122"/>
              <a:cs typeface="+mn-cs"/>
            </a:endParaRPr>
          </a:p>
          <a:p>
            <a:pPr algn="l" eaLnBrk="1" hangingPunct="1">
              <a:spcBef>
                <a:spcPts val="1200"/>
              </a:spcBef>
              <a:buClr>
                <a:srgbClr val="FF0000"/>
              </a:buClr>
              <a:buSzTx/>
              <a:buFont typeface="Wingdings" panose="05000000000000000000" pitchFamily="2" charset="2"/>
              <a:buChar char="Ø"/>
            </a:pPr>
            <a:r>
              <a:rPr lang="zh-CN" altLang="en-US" sz="3600" b="1" dirty="0">
                <a:solidFill>
                  <a:srgbClr val="FF0000"/>
                </a:solidFill>
                <a:latin typeface="Arial" panose="020B0604020202020204" pitchFamily="34" charset="0"/>
                <a:ea typeface="宋体" panose="02010600030101010101" pitchFamily="2" charset="-122"/>
                <a:cs typeface="+mn-cs"/>
              </a:rPr>
              <a:t> </a:t>
            </a:r>
            <a:r>
              <a:rPr lang="zh-CN" altLang="en-US" sz="3600" b="1" dirty="0">
                <a:latin typeface="Arial" panose="020B0604020202020204" pitchFamily="34" charset="0"/>
                <a:ea typeface="宋体" panose="02010600030101010101" pitchFamily="2" charset="-122"/>
                <a:cs typeface="+mn-cs"/>
              </a:rPr>
              <a:t>建议是电气工程相关专业方向的。</a:t>
            </a:r>
            <a:endParaRPr lang="zh-CN" altLang="en-US" sz="3600" b="1" dirty="0">
              <a:latin typeface="Arial" panose="020B0604020202020204" pitchFamily="34" charset="0"/>
              <a:ea typeface="宋体" panose="02010600030101010101" pitchFamily="2" charset="-122"/>
              <a:cs typeface="+mn-cs"/>
            </a:endParaRPr>
          </a:p>
          <a:p>
            <a:pPr algn="l" eaLnBrk="1" hangingPunct="1">
              <a:spcBef>
                <a:spcPts val="1200"/>
              </a:spcBef>
              <a:buClr>
                <a:srgbClr val="FF0000"/>
              </a:buClr>
              <a:buSzTx/>
              <a:buFont typeface="Wingdings" panose="05000000000000000000" pitchFamily="2" charset="2"/>
              <a:buChar char="Ø"/>
            </a:pPr>
            <a:r>
              <a:rPr lang="zh-CN" altLang="en-US" sz="3600" b="1" dirty="0">
                <a:latin typeface="Arial" panose="020B0604020202020204" pitchFamily="34" charset="0"/>
                <a:ea typeface="宋体" panose="02010600030101010101" pitchFamily="2" charset="-122"/>
                <a:cs typeface="+mn-cs"/>
              </a:rPr>
              <a:t> 结合本地区电力生产实际。</a:t>
            </a:r>
            <a:endParaRPr lang="en-US" altLang="zh-CN" sz="3600" dirty="0">
              <a:latin typeface="Arial" panose="020B0604020202020204" pitchFamily="34" charset="0"/>
              <a:ea typeface="宋体" panose="02010600030101010101" pitchFamily="2" charset="-122"/>
              <a:cs typeface="+mn-cs"/>
            </a:endParaRPr>
          </a:p>
          <a:p>
            <a:pPr algn="l" eaLnBrk="1" hangingPunct="1">
              <a:spcBef>
                <a:spcPts val="1200"/>
              </a:spcBef>
              <a:buClr>
                <a:srgbClr val="FF0000"/>
              </a:buClr>
              <a:buSzTx/>
              <a:buFont typeface="Wingdings" panose="05000000000000000000" pitchFamily="2" charset="2"/>
              <a:buChar char="Ø"/>
            </a:pPr>
            <a:r>
              <a:rPr lang="zh-CN" altLang="en-US" sz="3600" b="1" dirty="0">
                <a:latin typeface="Arial" panose="020B0604020202020204" pitchFamily="34" charset="0"/>
                <a:ea typeface="宋体" panose="02010600030101010101" pitchFamily="2" charset="-122"/>
                <a:cs typeface="+mn-cs"/>
              </a:rPr>
              <a:t> 选自己熟悉的与电气工程专业相关的题目。</a:t>
            </a:r>
            <a:endParaRPr lang="en-US" altLang="zh-CN" sz="3600" b="1" dirty="0">
              <a:latin typeface="Arial" panose="020B0604020202020204" pitchFamily="34" charset="0"/>
              <a:ea typeface="宋体" panose="02010600030101010101" pitchFamily="2" charset="-122"/>
              <a:cs typeface="+mn-cs"/>
            </a:endParaRPr>
          </a:p>
          <a:p>
            <a:pPr algn="l" eaLnBrk="1" hangingPunct="1">
              <a:spcBef>
                <a:spcPts val="1200"/>
              </a:spcBef>
              <a:buClr>
                <a:srgbClr val="FF0000"/>
              </a:buClr>
              <a:buSzTx/>
              <a:buFont typeface="Wingdings" panose="05000000000000000000" pitchFamily="2" charset="2"/>
              <a:buChar char="Ø"/>
            </a:pPr>
            <a:r>
              <a:rPr lang="en-US" altLang="zh-CN" sz="3600" dirty="0">
                <a:latin typeface="Arial" panose="020B0604020202020204" pitchFamily="34" charset="0"/>
                <a:ea typeface="宋体" panose="02010600030101010101" pitchFamily="2" charset="-122"/>
                <a:cs typeface="+mn-cs"/>
              </a:rPr>
              <a:t> </a:t>
            </a:r>
            <a:r>
              <a:rPr lang="zh-CN" altLang="en-US" sz="3600" b="1" dirty="0">
                <a:latin typeface="Arial" panose="020B0604020202020204" pitchFamily="34" charset="0"/>
                <a:ea typeface="宋体" panose="02010600030101010101" pitchFamily="2" charset="-122"/>
                <a:cs typeface="+mn-cs"/>
              </a:rPr>
              <a:t>若不能自主确定毕业设计题目，则可申请由继教学院指派老师确定题目并指导毕业设计。学生可按照指导老师的具体要求和指导下进行毕业设计。</a:t>
            </a:r>
            <a:endParaRPr lang="en-US" altLang="zh-CN" sz="3600" b="1" dirty="0">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iterate type="lt">
                                    <p:tmPct val="10000"/>
                                  </p:iterate>
                                  <p:childTnLst>
                                    <p:set>
                                      <p:cBhvr>
                                        <p:cTn id="6" dur="1" fill="hold">
                                          <p:stCondLst>
                                            <p:cond delay="0"/>
                                          </p:stCondLst>
                                        </p:cTn>
                                        <p:tgtEl>
                                          <p:spTgt spid="17412">
                                            <p:txEl>
                                              <p:charRg st="0" end="17"/>
                                            </p:txEl>
                                          </p:spTgt>
                                        </p:tgtEl>
                                        <p:attrNameLst>
                                          <p:attrName>style.visibility</p:attrName>
                                        </p:attrNameLst>
                                      </p:cBhvr>
                                      <p:to>
                                        <p:strVal val="visible"/>
                                      </p:to>
                                    </p:set>
                                    <p:animEffect transition="in" filter="fade">
                                      <p:cBhvr>
                                        <p:cTn id="7" dur="1000"/>
                                        <p:tgtEl>
                                          <p:spTgt spid="17412">
                                            <p:txEl>
                                              <p:charRg st="0" end="17"/>
                                            </p:txEl>
                                          </p:spTgt>
                                        </p:tgtEl>
                                      </p:cBhvr>
                                    </p:animEffect>
                                    <p:anim calcmode="lin" valueType="num">
                                      <p:cBhvr>
                                        <p:cTn id="8" dur="1000" fill="hold"/>
                                        <p:tgtEl>
                                          <p:spTgt spid="17412">
                                            <p:txEl>
                                              <p:charRg st="0" end="17"/>
                                            </p:txEl>
                                          </p:spTgt>
                                        </p:tgtEl>
                                        <p:attrNameLst>
                                          <p:attrName>ppt_x</p:attrName>
                                        </p:attrNameLst>
                                      </p:cBhvr>
                                      <p:tavLst>
                                        <p:tav tm="0">
                                          <p:val>
                                            <p:strVal val="#ppt_x"/>
                                          </p:val>
                                        </p:tav>
                                        <p:tav tm="100000">
                                          <p:val>
                                            <p:strVal val="#ppt_x"/>
                                          </p:val>
                                        </p:tav>
                                      </p:tavLst>
                                    </p:anim>
                                    <p:anim calcmode="lin" valueType="num">
                                      <p:cBhvr>
                                        <p:cTn id="9" dur="1000" fill="hold"/>
                                        <p:tgtEl>
                                          <p:spTgt spid="17412">
                                            <p:txEl>
                                              <p:charRg st="0" end="17"/>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iterate type="lt">
                                    <p:tmPct val="10000"/>
                                  </p:iterate>
                                  <p:childTnLst>
                                    <p:set>
                                      <p:cBhvr>
                                        <p:cTn id="13" dur="1" fill="hold">
                                          <p:stCondLst>
                                            <p:cond delay="0"/>
                                          </p:stCondLst>
                                        </p:cTn>
                                        <p:tgtEl>
                                          <p:spTgt spid="17412">
                                            <p:txEl>
                                              <p:charRg st="17" end="34"/>
                                            </p:txEl>
                                          </p:spTgt>
                                        </p:tgtEl>
                                        <p:attrNameLst>
                                          <p:attrName>style.visibility</p:attrName>
                                        </p:attrNameLst>
                                      </p:cBhvr>
                                      <p:to>
                                        <p:strVal val="visible"/>
                                      </p:to>
                                    </p:set>
                                    <p:animEffect transition="in" filter="fade">
                                      <p:cBhvr>
                                        <p:cTn id="14" dur="1000"/>
                                        <p:tgtEl>
                                          <p:spTgt spid="17412">
                                            <p:txEl>
                                              <p:charRg st="17" end="34"/>
                                            </p:txEl>
                                          </p:spTgt>
                                        </p:tgtEl>
                                      </p:cBhvr>
                                    </p:animEffect>
                                    <p:anim calcmode="lin" valueType="num">
                                      <p:cBhvr>
                                        <p:cTn id="15" dur="1000" fill="hold"/>
                                        <p:tgtEl>
                                          <p:spTgt spid="17412">
                                            <p:txEl>
                                              <p:charRg st="17" end="34"/>
                                            </p:txEl>
                                          </p:spTgt>
                                        </p:tgtEl>
                                        <p:attrNameLst>
                                          <p:attrName>ppt_x</p:attrName>
                                        </p:attrNameLst>
                                      </p:cBhvr>
                                      <p:tavLst>
                                        <p:tav tm="0">
                                          <p:val>
                                            <p:strVal val="#ppt_x"/>
                                          </p:val>
                                        </p:tav>
                                        <p:tav tm="100000">
                                          <p:val>
                                            <p:strVal val="#ppt_x"/>
                                          </p:val>
                                        </p:tav>
                                      </p:tavLst>
                                    </p:anim>
                                    <p:anim calcmode="lin" valueType="num">
                                      <p:cBhvr>
                                        <p:cTn id="16" dur="1000" fill="hold"/>
                                        <p:tgtEl>
                                          <p:spTgt spid="17412">
                                            <p:txEl>
                                              <p:charRg st="17" end="3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iterate type="lt">
                                    <p:tmPct val="10000"/>
                                  </p:iterate>
                                  <p:childTnLst>
                                    <p:set>
                                      <p:cBhvr>
                                        <p:cTn id="20" dur="1" fill="hold">
                                          <p:stCondLst>
                                            <p:cond delay="0"/>
                                          </p:stCondLst>
                                        </p:cTn>
                                        <p:tgtEl>
                                          <p:spTgt spid="17412">
                                            <p:txEl>
                                              <p:charRg st="34" end="48"/>
                                            </p:txEl>
                                          </p:spTgt>
                                        </p:tgtEl>
                                        <p:attrNameLst>
                                          <p:attrName>style.visibility</p:attrName>
                                        </p:attrNameLst>
                                      </p:cBhvr>
                                      <p:to>
                                        <p:strVal val="visible"/>
                                      </p:to>
                                    </p:set>
                                    <p:animEffect transition="in" filter="fade">
                                      <p:cBhvr>
                                        <p:cTn id="21" dur="1000"/>
                                        <p:tgtEl>
                                          <p:spTgt spid="17412">
                                            <p:txEl>
                                              <p:charRg st="34" end="48"/>
                                            </p:txEl>
                                          </p:spTgt>
                                        </p:tgtEl>
                                      </p:cBhvr>
                                    </p:animEffect>
                                    <p:anim calcmode="lin" valueType="num">
                                      <p:cBhvr>
                                        <p:cTn id="22" dur="1000" fill="hold"/>
                                        <p:tgtEl>
                                          <p:spTgt spid="17412">
                                            <p:txEl>
                                              <p:charRg st="34" end="48"/>
                                            </p:txEl>
                                          </p:spTgt>
                                        </p:tgtEl>
                                        <p:attrNameLst>
                                          <p:attrName>ppt_x</p:attrName>
                                        </p:attrNameLst>
                                      </p:cBhvr>
                                      <p:tavLst>
                                        <p:tav tm="0">
                                          <p:val>
                                            <p:strVal val="#ppt_x"/>
                                          </p:val>
                                        </p:tav>
                                        <p:tav tm="100000">
                                          <p:val>
                                            <p:strVal val="#ppt_x"/>
                                          </p:val>
                                        </p:tav>
                                      </p:tavLst>
                                    </p:anim>
                                    <p:anim calcmode="lin" valueType="num">
                                      <p:cBhvr>
                                        <p:cTn id="23" dur="1000" fill="hold"/>
                                        <p:tgtEl>
                                          <p:spTgt spid="17412">
                                            <p:txEl>
                                              <p:charRg st="34" end="48"/>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iterate type="lt">
                                    <p:tmPct val="10000"/>
                                  </p:iterate>
                                  <p:childTnLst>
                                    <p:set>
                                      <p:cBhvr>
                                        <p:cTn id="27" dur="1" fill="hold">
                                          <p:stCondLst>
                                            <p:cond delay="0"/>
                                          </p:stCondLst>
                                        </p:cTn>
                                        <p:tgtEl>
                                          <p:spTgt spid="17412">
                                            <p:txEl>
                                              <p:charRg st="48" end="69"/>
                                            </p:txEl>
                                          </p:spTgt>
                                        </p:tgtEl>
                                        <p:attrNameLst>
                                          <p:attrName>style.visibility</p:attrName>
                                        </p:attrNameLst>
                                      </p:cBhvr>
                                      <p:to>
                                        <p:strVal val="visible"/>
                                      </p:to>
                                    </p:set>
                                    <p:animEffect transition="in" filter="fade">
                                      <p:cBhvr>
                                        <p:cTn id="28" dur="1000"/>
                                        <p:tgtEl>
                                          <p:spTgt spid="17412">
                                            <p:txEl>
                                              <p:charRg st="48" end="69"/>
                                            </p:txEl>
                                          </p:spTgt>
                                        </p:tgtEl>
                                      </p:cBhvr>
                                    </p:animEffect>
                                    <p:anim calcmode="lin" valueType="num">
                                      <p:cBhvr>
                                        <p:cTn id="29" dur="1000" fill="hold"/>
                                        <p:tgtEl>
                                          <p:spTgt spid="17412">
                                            <p:txEl>
                                              <p:charRg st="48" end="69"/>
                                            </p:txEl>
                                          </p:spTgt>
                                        </p:tgtEl>
                                        <p:attrNameLst>
                                          <p:attrName>ppt_x</p:attrName>
                                        </p:attrNameLst>
                                      </p:cBhvr>
                                      <p:tavLst>
                                        <p:tav tm="0">
                                          <p:val>
                                            <p:strVal val="#ppt_x"/>
                                          </p:val>
                                        </p:tav>
                                        <p:tav tm="100000">
                                          <p:val>
                                            <p:strVal val="#ppt_x"/>
                                          </p:val>
                                        </p:tav>
                                      </p:tavLst>
                                    </p:anim>
                                    <p:anim calcmode="lin" valueType="num">
                                      <p:cBhvr>
                                        <p:cTn id="30" dur="1000" fill="hold"/>
                                        <p:tgtEl>
                                          <p:spTgt spid="17412">
                                            <p:txEl>
                                              <p:charRg st="48" end="69"/>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iterate type="lt">
                                    <p:tmPct val="10000"/>
                                  </p:iterate>
                                  <p:childTnLst>
                                    <p:set>
                                      <p:cBhvr>
                                        <p:cTn id="34" dur="1" fill="hold">
                                          <p:stCondLst>
                                            <p:cond delay="0"/>
                                          </p:stCondLst>
                                        </p:cTn>
                                        <p:tgtEl>
                                          <p:spTgt spid="17412">
                                            <p:txEl>
                                              <p:charRg st="69" end="135"/>
                                            </p:txEl>
                                          </p:spTgt>
                                        </p:tgtEl>
                                        <p:attrNameLst>
                                          <p:attrName>style.visibility</p:attrName>
                                        </p:attrNameLst>
                                      </p:cBhvr>
                                      <p:to>
                                        <p:strVal val="visible"/>
                                      </p:to>
                                    </p:set>
                                    <p:animEffect transition="in" filter="fade">
                                      <p:cBhvr>
                                        <p:cTn id="35" dur="1000"/>
                                        <p:tgtEl>
                                          <p:spTgt spid="17412">
                                            <p:txEl>
                                              <p:charRg st="69" end="135"/>
                                            </p:txEl>
                                          </p:spTgt>
                                        </p:tgtEl>
                                      </p:cBhvr>
                                    </p:animEffect>
                                    <p:anim calcmode="lin" valueType="num">
                                      <p:cBhvr>
                                        <p:cTn id="36" dur="1000" fill="hold"/>
                                        <p:tgtEl>
                                          <p:spTgt spid="17412">
                                            <p:txEl>
                                              <p:charRg st="69" end="135"/>
                                            </p:txEl>
                                          </p:spTgt>
                                        </p:tgtEl>
                                        <p:attrNameLst>
                                          <p:attrName>ppt_x</p:attrName>
                                        </p:attrNameLst>
                                      </p:cBhvr>
                                      <p:tavLst>
                                        <p:tav tm="0">
                                          <p:val>
                                            <p:strVal val="#ppt_x"/>
                                          </p:val>
                                        </p:tav>
                                        <p:tav tm="100000">
                                          <p:val>
                                            <p:strVal val="#ppt_x"/>
                                          </p:val>
                                        </p:tav>
                                      </p:tavLst>
                                    </p:anim>
                                    <p:anim calcmode="lin" valueType="num">
                                      <p:cBhvr>
                                        <p:cTn id="37" dur="1000" fill="hold"/>
                                        <p:tgtEl>
                                          <p:spTgt spid="17412">
                                            <p:txEl>
                                              <p:charRg st="69" end="13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9" name="Rectangle 3"/>
          <p:cNvSpPr>
            <a:spLocks noGrp="1"/>
          </p:cNvSpPr>
          <p:nvPr>
            <p:ph type="ctrTitle"/>
          </p:nvPr>
        </p:nvSpPr>
        <p:spPr>
          <a:xfrm>
            <a:off x="107950" y="17463"/>
            <a:ext cx="7200900" cy="722312"/>
          </a:xfrm>
          <a:ln/>
        </p:spPr>
        <p:txBody>
          <a:bodyPr vert="horz" wrap="square" lIns="91440" tIns="45720" rIns="91440" bIns="45720" anchor="ctr" anchorCtr="0"/>
          <a:p>
            <a:pPr algn="l" eaLnBrk="1" hangingPunct="1">
              <a:buClrTx/>
              <a:buSzTx/>
              <a:buFontTx/>
            </a:pPr>
            <a:r>
              <a:rPr lang="zh-CN" altLang="en-US" sz="4000" b="1" dirty="0">
                <a:solidFill>
                  <a:srgbClr val="FF0000"/>
                </a:solidFill>
                <a:latin typeface="Arial" panose="020B0604020202020204" pitchFamily="34" charset="0"/>
                <a:ea typeface="宋体" panose="02010600030101010101" pitchFamily="2" charset="-122"/>
                <a:cs typeface="+mj-cs"/>
              </a:rPr>
              <a:t>（</a:t>
            </a:r>
            <a:r>
              <a:rPr lang="en-US" altLang="zh-CN" sz="4000" b="1" dirty="0">
                <a:solidFill>
                  <a:srgbClr val="FF0000"/>
                </a:solidFill>
                <a:latin typeface="Arial" panose="020B0604020202020204" pitchFamily="34" charset="0"/>
                <a:ea typeface="宋体" panose="02010600030101010101" pitchFamily="2" charset="-122"/>
                <a:cs typeface="+mj-cs"/>
              </a:rPr>
              <a:t>4</a:t>
            </a:r>
            <a:r>
              <a:rPr lang="zh-CN" altLang="en-US" sz="4000" b="1" dirty="0">
                <a:solidFill>
                  <a:srgbClr val="FF0000"/>
                </a:solidFill>
                <a:latin typeface="Arial" panose="020B0604020202020204" pitchFamily="34" charset="0"/>
                <a:ea typeface="宋体" panose="02010600030101010101" pitchFamily="2" charset="-122"/>
                <a:cs typeface="+mj-cs"/>
              </a:rPr>
              <a:t>）不符合要求的选题</a:t>
            </a:r>
            <a:r>
              <a:rPr lang="zh-CN" altLang="en-US" sz="4000" dirty="0">
                <a:solidFill>
                  <a:srgbClr val="FF0000"/>
                </a:solidFill>
                <a:latin typeface="Arial" panose="020B0604020202020204" pitchFamily="34" charset="0"/>
                <a:ea typeface="宋体" panose="02010600030101010101" pitchFamily="2" charset="-122"/>
                <a:cs typeface="+mj-cs"/>
              </a:rPr>
              <a:t> </a:t>
            </a:r>
            <a:endParaRPr lang="zh-CN" altLang="en-US" sz="4000" dirty="0">
              <a:solidFill>
                <a:srgbClr val="FF0000"/>
              </a:solidFill>
              <a:latin typeface="Arial" panose="020B0604020202020204" pitchFamily="34" charset="0"/>
              <a:ea typeface="宋体" panose="02010600030101010101" pitchFamily="2" charset="-122"/>
              <a:cs typeface="+mj-cs"/>
            </a:endParaRPr>
          </a:p>
        </p:txBody>
      </p:sp>
      <p:sp>
        <p:nvSpPr>
          <p:cNvPr id="19460" name="Rectangle 4"/>
          <p:cNvSpPr>
            <a:spLocks noGrp="1"/>
          </p:cNvSpPr>
          <p:nvPr>
            <p:ph type="subTitle" idx="4294967295"/>
          </p:nvPr>
        </p:nvSpPr>
        <p:spPr>
          <a:xfrm>
            <a:off x="323850" y="739775"/>
            <a:ext cx="8640763" cy="6007100"/>
          </a:xfrm>
          <a:ln/>
        </p:spPr>
        <p:txBody>
          <a:bodyPr vert="horz" wrap="square" lIns="91440" tIns="45720" rIns="91440" bIns="45720" anchor="t" anchorCtr="0"/>
          <a:lstStyle>
            <a:lvl1pPr marL="0" lvl="0" indent="0" algn="ctr">
              <a:buClr>
                <a:schemeClr val="accent1"/>
              </a:buClr>
              <a:buSzTx/>
              <a:buFont typeface="Wingdings" panose="05000000000000000000" pitchFamily="2" charset="2"/>
              <a:buNone/>
              <a:defRPr/>
            </a:lvl1pPr>
            <a:lvl2pPr marL="457200" lvl="1" indent="0" algn="ctr">
              <a:buClr>
                <a:schemeClr val="accent1"/>
              </a:buClr>
              <a:buSzTx/>
              <a:buFont typeface="Wingdings" panose="05000000000000000000" pitchFamily="2" charset="2"/>
              <a:buNone/>
              <a:defRPr/>
            </a:lvl2pPr>
            <a:lvl3pPr marL="914400" lvl="2" indent="0" algn="ctr">
              <a:buClr>
                <a:schemeClr val="accent1"/>
              </a:buClr>
              <a:buSzTx/>
              <a:buFont typeface="Wingdings" panose="05000000000000000000" pitchFamily="2" charset="2"/>
              <a:buNone/>
              <a:defRPr/>
            </a:lvl3pPr>
            <a:lvl4pPr marL="1371600" lvl="3" indent="0" algn="ctr">
              <a:buClr>
                <a:schemeClr val="accent1"/>
              </a:buClr>
              <a:buSzTx/>
              <a:buFontTx/>
              <a:buNone/>
              <a:defRPr/>
            </a:lvl4pPr>
            <a:lvl5pPr marL="1828800" lvl="4" indent="0" algn="ctr">
              <a:buClr>
                <a:schemeClr val="accent1"/>
              </a:buClr>
              <a:buSzTx/>
              <a:buFont typeface="Wingdings" panose="05000000000000000000" pitchFamily="2" charset="2"/>
              <a:buNone/>
              <a:defRPr/>
            </a:lvl5pPr>
          </a:lstStyle>
          <a:p>
            <a:pPr marL="533400" lvl="0" indent="-533400" algn="l" eaLnBrk="1" hangingPunct="1"/>
            <a:r>
              <a:rPr lang="en-US" altLang="zh-CN" b="1" dirty="0">
                <a:solidFill>
                  <a:srgbClr val="000099"/>
                </a:solidFill>
                <a:ea typeface="宋体" panose="02010600030101010101" pitchFamily="2" charset="-122"/>
              </a:rPr>
              <a:t>1</a:t>
            </a:r>
            <a:r>
              <a:rPr lang="zh-CN" altLang="en-US" b="1" dirty="0">
                <a:solidFill>
                  <a:srgbClr val="000099"/>
                </a:solidFill>
                <a:ea typeface="宋体" panose="02010600030101010101" pitchFamily="2" charset="-122"/>
              </a:rPr>
              <a:t>）</a:t>
            </a:r>
            <a:r>
              <a:rPr lang="zh-CN" altLang="en-US" b="1" dirty="0">
                <a:solidFill>
                  <a:srgbClr val="C00000"/>
                </a:solidFill>
                <a:ea typeface="宋体" panose="02010600030101010101" pitchFamily="2" charset="-122"/>
              </a:rPr>
              <a:t>产品说明书或广告</a:t>
            </a:r>
            <a:endParaRPr lang="zh-CN" altLang="en-US" b="1" dirty="0">
              <a:solidFill>
                <a:srgbClr val="C00000"/>
              </a:solidFill>
              <a:ea typeface="宋体" panose="02010600030101010101" pitchFamily="2" charset="-122"/>
            </a:endParaRPr>
          </a:p>
          <a:p>
            <a:pPr marL="533400" lvl="0" indent="-533400" algn="l" eaLnBrk="1" hangingPunct="1"/>
            <a:r>
              <a:rPr lang="en-US" altLang="zh-CN" b="1" dirty="0">
                <a:solidFill>
                  <a:srgbClr val="000099"/>
                </a:solidFill>
                <a:ea typeface="宋体" panose="02010600030101010101" pitchFamily="2" charset="-122"/>
              </a:rPr>
              <a:t>2</a:t>
            </a:r>
            <a:r>
              <a:rPr lang="zh-CN" altLang="en-US" b="1" dirty="0">
                <a:solidFill>
                  <a:srgbClr val="000099"/>
                </a:solidFill>
                <a:ea typeface="宋体" panose="02010600030101010101" pitchFamily="2" charset="-122"/>
              </a:rPr>
              <a:t>）</a:t>
            </a:r>
            <a:r>
              <a:rPr lang="zh-CN" altLang="en-US" b="1" dirty="0">
                <a:solidFill>
                  <a:srgbClr val="C00000"/>
                </a:solidFill>
                <a:ea typeface="宋体" panose="02010600030101010101" pitchFamily="2" charset="-122"/>
              </a:rPr>
              <a:t>软件使用说明</a:t>
            </a:r>
            <a:endParaRPr lang="zh-CN" altLang="en-US" b="1" dirty="0">
              <a:solidFill>
                <a:srgbClr val="C00000"/>
              </a:solidFill>
              <a:ea typeface="宋体" panose="02010600030101010101" pitchFamily="2" charset="-122"/>
            </a:endParaRPr>
          </a:p>
          <a:p>
            <a:pPr marL="533400" lvl="0" indent="-533400" algn="l" eaLnBrk="1" hangingPunct="1"/>
            <a:r>
              <a:rPr lang="en-US" altLang="zh-CN" b="1" dirty="0">
                <a:solidFill>
                  <a:srgbClr val="000099"/>
                </a:solidFill>
                <a:ea typeface="宋体" panose="02010600030101010101" pitchFamily="2" charset="-122"/>
              </a:rPr>
              <a:t>3</a:t>
            </a:r>
            <a:r>
              <a:rPr lang="zh-CN" altLang="en-US" b="1" dirty="0">
                <a:solidFill>
                  <a:srgbClr val="000099"/>
                </a:solidFill>
                <a:ea typeface="宋体" panose="02010600030101010101" pitchFamily="2" charset="-122"/>
              </a:rPr>
              <a:t>）</a:t>
            </a:r>
            <a:r>
              <a:rPr lang="zh-CN" altLang="en-US" b="1" dirty="0">
                <a:solidFill>
                  <a:srgbClr val="C00000"/>
                </a:solidFill>
                <a:ea typeface="宋体" panose="02010600030101010101" pitchFamily="2" charset="-122"/>
              </a:rPr>
              <a:t>非电气工程专业类的</a:t>
            </a:r>
            <a:r>
              <a:rPr lang="zh-CN" altLang="en-US" b="1" dirty="0">
                <a:solidFill>
                  <a:srgbClr val="000099"/>
                </a:solidFill>
                <a:ea typeface="宋体" panose="02010600030101010101" pitchFamily="2" charset="-122"/>
              </a:rPr>
              <a:t>，如：企业文化、企业管理、线路设计和机械施工、机械故障类的题目。</a:t>
            </a:r>
            <a:endParaRPr lang="zh-CN" altLang="en-US" b="1" dirty="0">
              <a:solidFill>
                <a:srgbClr val="000099"/>
              </a:solidFill>
              <a:ea typeface="宋体" panose="02010600030101010101" pitchFamily="2" charset="-122"/>
            </a:endParaRPr>
          </a:p>
          <a:p>
            <a:pPr marL="533400" lvl="0" indent="-533400" algn="l" eaLnBrk="1" hangingPunct="1"/>
            <a:r>
              <a:rPr lang="en-US" altLang="zh-CN" b="1" dirty="0">
                <a:solidFill>
                  <a:srgbClr val="000099"/>
                </a:solidFill>
                <a:ea typeface="宋体" panose="02010600030101010101" pitchFamily="2" charset="-122"/>
              </a:rPr>
              <a:t>4</a:t>
            </a:r>
            <a:r>
              <a:rPr lang="zh-CN" altLang="en-US" b="1" dirty="0">
                <a:solidFill>
                  <a:srgbClr val="000099"/>
                </a:solidFill>
                <a:ea typeface="宋体" panose="02010600030101010101" pitchFamily="2" charset="-122"/>
              </a:rPr>
              <a:t>）类似于</a:t>
            </a:r>
            <a:r>
              <a:rPr lang="zh-CN" altLang="en-US" b="1" dirty="0">
                <a:solidFill>
                  <a:srgbClr val="C00000"/>
                </a:solidFill>
                <a:ea typeface="宋体" panose="02010600030101010101" pitchFamily="2" charset="-122"/>
              </a:rPr>
              <a:t>教科书</a:t>
            </a:r>
            <a:r>
              <a:rPr lang="zh-CN" altLang="en-US" b="1" dirty="0">
                <a:solidFill>
                  <a:srgbClr val="000099"/>
                </a:solidFill>
                <a:ea typeface="宋体" panose="02010600030101010101" pitchFamily="2" charset="-122"/>
              </a:rPr>
              <a:t>，不联系电气工程实际的。</a:t>
            </a:r>
            <a:endParaRPr lang="zh-CN" altLang="en-US" b="1" dirty="0">
              <a:solidFill>
                <a:srgbClr val="000099"/>
              </a:solidFill>
              <a:ea typeface="宋体" panose="02010600030101010101" pitchFamily="2" charset="-122"/>
            </a:endParaRPr>
          </a:p>
          <a:p>
            <a:pPr marL="533400" lvl="0" indent="-533400" algn="l" eaLnBrk="1" hangingPunct="1"/>
            <a:r>
              <a:rPr lang="en-US" altLang="zh-CN" b="1" dirty="0">
                <a:solidFill>
                  <a:srgbClr val="000099"/>
                </a:solidFill>
                <a:ea typeface="宋体" panose="02010600030101010101" pitchFamily="2" charset="-122"/>
              </a:rPr>
              <a:t>5</a:t>
            </a:r>
            <a:r>
              <a:rPr lang="zh-CN" altLang="en-US" b="1" dirty="0">
                <a:solidFill>
                  <a:srgbClr val="000099"/>
                </a:solidFill>
                <a:ea typeface="宋体" panose="02010600030101010101" pitchFamily="2" charset="-122"/>
              </a:rPr>
              <a:t>）讨论范围过于高深、宽泛、不结合当地实际的（例如我国电力市场研究）</a:t>
            </a:r>
            <a:endParaRPr lang="en-US" altLang="zh-CN" b="1" dirty="0">
              <a:solidFill>
                <a:srgbClr val="000099"/>
              </a:solidFill>
              <a:ea typeface="宋体" panose="02010600030101010101" pitchFamily="2" charset="-122"/>
            </a:endParaRPr>
          </a:p>
          <a:p>
            <a:pPr marL="533400" lvl="0" indent="-533400" algn="l" eaLnBrk="1" hangingPunct="1"/>
            <a:r>
              <a:rPr lang="en-US" altLang="zh-CN" b="1" dirty="0">
                <a:solidFill>
                  <a:srgbClr val="000099"/>
                </a:solidFill>
                <a:ea typeface="宋体" panose="02010600030101010101" pitchFamily="2" charset="-122"/>
              </a:rPr>
              <a:t>6</a:t>
            </a:r>
            <a:r>
              <a:rPr lang="zh-CN" altLang="en-US" b="1" dirty="0">
                <a:solidFill>
                  <a:srgbClr val="000099"/>
                </a:solidFill>
                <a:ea typeface="宋体" panose="02010600030101010101" pitchFamily="2" charset="-122"/>
              </a:rPr>
              <a:t>）论文中所引用的数据或案例不是有实际依据的（省、市、县）数据或无有效案例支撑的。</a:t>
            </a:r>
            <a:endParaRPr lang="en-US" altLang="zh-CN" b="1" dirty="0">
              <a:solidFill>
                <a:srgbClr val="000099"/>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fade">
                                      <p:cBhvr>
                                        <p:cTn id="7" dur="2000"/>
                                        <p:tgtEl>
                                          <p:spTgt spid="1945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60">
                                            <p:txEl>
                                              <p:charRg st="0" end="11"/>
                                            </p:txEl>
                                          </p:spTgt>
                                        </p:tgtEl>
                                        <p:attrNameLst>
                                          <p:attrName>style.visibility</p:attrName>
                                        </p:attrNameLst>
                                      </p:cBhvr>
                                      <p:to>
                                        <p:strVal val="visible"/>
                                      </p:to>
                                    </p:set>
                                    <p:animEffect transition="in" filter="fade">
                                      <p:cBhvr>
                                        <p:cTn id="12" dur="2000"/>
                                        <p:tgtEl>
                                          <p:spTgt spid="19460">
                                            <p:txEl>
                                              <p:charRg st="0" end="1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60">
                                            <p:txEl>
                                              <p:charRg st="11" end="20"/>
                                            </p:txEl>
                                          </p:spTgt>
                                        </p:tgtEl>
                                        <p:attrNameLst>
                                          <p:attrName>style.visibility</p:attrName>
                                        </p:attrNameLst>
                                      </p:cBhvr>
                                      <p:to>
                                        <p:strVal val="visible"/>
                                      </p:to>
                                    </p:set>
                                    <p:animEffect transition="in" filter="fade">
                                      <p:cBhvr>
                                        <p:cTn id="17" dur="2000"/>
                                        <p:tgtEl>
                                          <p:spTgt spid="19460">
                                            <p:txEl>
                                              <p:charRg st="11" end="2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60">
                                            <p:txEl>
                                              <p:charRg st="20" end="64"/>
                                            </p:txEl>
                                          </p:spTgt>
                                        </p:tgtEl>
                                        <p:attrNameLst>
                                          <p:attrName>style.visibility</p:attrName>
                                        </p:attrNameLst>
                                      </p:cBhvr>
                                      <p:to>
                                        <p:strVal val="visible"/>
                                      </p:to>
                                    </p:set>
                                    <p:animEffect transition="in" filter="fade">
                                      <p:cBhvr>
                                        <p:cTn id="22" dur="2000"/>
                                        <p:tgtEl>
                                          <p:spTgt spid="19460">
                                            <p:txEl>
                                              <p:charRg st="20" end="6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60">
                                            <p:txEl>
                                              <p:charRg st="64" end="85"/>
                                            </p:txEl>
                                          </p:spTgt>
                                        </p:tgtEl>
                                        <p:attrNameLst>
                                          <p:attrName>style.visibility</p:attrName>
                                        </p:attrNameLst>
                                      </p:cBhvr>
                                      <p:to>
                                        <p:strVal val="visible"/>
                                      </p:to>
                                    </p:set>
                                    <p:animEffect transition="in" filter="fade">
                                      <p:cBhvr>
                                        <p:cTn id="27" dur="2000"/>
                                        <p:tgtEl>
                                          <p:spTgt spid="19460">
                                            <p:txEl>
                                              <p:charRg st="64" end="8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460">
                                            <p:txEl>
                                              <p:charRg st="85" end="120"/>
                                            </p:txEl>
                                          </p:spTgt>
                                        </p:tgtEl>
                                        <p:attrNameLst>
                                          <p:attrName>style.visibility</p:attrName>
                                        </p:attrNameLst>
                                      </p:cBhvr>
                                      <p:to>
                                        <p:strVal val="visible"/>
                                      </p:to>
                                    </p:set>
                                    <p:animEffect transition="in" filter="fade">
                                      <p:cBhvr>
                                        <p:cTn id="32" dur="2000"/>
                                        <p:tgtEl>
                                          <p:spTgt spid="19460">
                                            <p:txEl>
                                              <p:charRg st="85" end="12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460">
                                            <p:txEl>
                                              <p:charRg st="120" end="162"/>
                                            </p:txEl>
                                          </p:spTgt>
                                        </p:tgtEl>
                                        <p:attrNameLst>
                                          <p:attrName>style.visibility</p:attrName>
                                        </p:attrNameLst>
                                      </p:cBhvr>
                                      <p:to>
                                        <p:strVal val="visible"/>
                                      </p:to>
                                    </p:set>
                                    <p:animEffect transition="in" filter="fade">
                                      <p:cBhvr>
                                        <p:cTn id="37" dur="2000"/>
                                        <p:tgtEl>
                                          <p:spTgt spid="19460">
                                            <p:txEl>
                                              <p:charRg st="120" end="16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6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2" name="Rectangle 4"/>
          <p:cNvSpPr>
            <a:spLocks noGrp="1" noChangeArrowheads="1"/>
          </p:cNvSpPr>
          <p:nvPr>
            <p:ph type="subTitle" idx="4294967295"/>
          </p:nvPr>
        </p:nvSpPr>
        <p:spPr>
          <a:xfrm>
            <a:off x="395288" y="866775"/>
            <a:ext cx="8640763" cy="5875338"/>
          </a:xfrm>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ts val="1200"/>
              </a:spcBef>
              <a:spcAft>
                <a:spcPct val="0"/>
              </a:spcAft>
              <a:buClr>
                <a:srgbClr val="FF0000"/>
              </a:buClr>
              <a:buSzTx/>
              <a:buFont typeface="Wingdings" panose="05000000000000000000" pitchFamily="2" charset="2"/>
              <a:buChar char="Ø"/>
              <a:defRPr/>
            </a:pPr>
            <a:r>
              <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表中各项都必须填清楚</a:t>
            </a:r>
            <a:endParaRPr kumimoji="0" lang="en-US" altLang="zh-CN"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ts val="1200"/>
              </a:spcBef>
              <a:spcAft>
                <a:spcPct val="0"/>
              </a:spcAft>
              <a:buClr>
                <a:srgbClr val="FF0000"/>
              </a:buClr>
              <a:buSzTx/>
              <a:buFont typeface="Wingdings" panose="05000000000000000000" pitchFamily="2" charset="2"/>
              <a:buChar char="Ø"/>
              <a:defRPr/>
            </a:pPr>
            <a:r>
              <a:rPr kumimoji="0" lang="zh-CN" altLang="en-US" sz="2800" b="0" i="0" u="none" strike="noStrike" kern="0" cap="none" spc="0" normalizeH="0" baseline="0" noProof="0" dirty="0">
                <a:ln>
                  <a:noFill/>
                </a:ln>
                <a:solidFill>
                  <a:srgbClr val="C00000"/>
                </a:solidFill>
                <a:effectLst/>
                <a:uLnTx/>
                <a:uFillTx/>
                <a:latin typeface="Arial" panose="020B0604020202020204" pitchFamily="34" charset="0"/>
                <a:ea typeface="宋体" panose="02010600030101010101" pitchFamily="2" charset="-122"/>
                <a:cs typeface="+mn-cs"/>
              </a:rPr>
              <a:t>“</a:t>
            </a:r>
            <a:r>
              <a:rPr kumimoji="0" lang="zh-CN" altLang="en-US" sz="2800" b="1" i="0" u="none" strike="noStrike" kern="0" cap="none" spc="0" normalizeH="0" baseline="0" noProof="0" dirty="0">
                <a:ln>
                  <a:noFill/>
                </a:ln>
                <a:solidFill>
                  <a:srgbClr val="C0000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rPr>
              <a:t>课题名称</a:t>
            </a:r>
            <a:r>
              <a:rPr kumimoji="0" lang="zh-CN" altLang="en-US" sz="2800" b="0" i="0" u="none" strike="noStrike" kern="0" cap="none" spc="0" normalizeH="0" baseline="0" noProof="0" dirty="0">
                <a:ln>
                  <a:noFill/>
                </a:ln>
                <a:solidFill>
                  <a:srgbClr val="C00000"/>
                </a:solidFill>
                <a:effectLst/>
                <a:uLnTx/>
                <a:uFillTx/>
                <a:latin typeface="Arial" panose="020B0604020202020204" pitchFamily="34" charset="0"/>
                <a:ea typeface="宋体" panose="02010600030101010101" pitchFamily="2" charset="-122"/>
                <a:cs typeface="+mn-cs"/>
              </a:rPr>
              <a:t>”</a:t>
            </a:r>
            <a:r>
              <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一栏填写所确定论文题目</a:t>
            </a:r>
            <a:r>
              <a:rPr kumimoji="0" lang="zh-CN" altLang="en-US" sz="28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（题目若涉及具体地区或具体设备则应写出具体地区（或设备）名称）</a:t>
            </a:r>
            <a:endParaRPr kumimoji="0" lang="zh-CN" altLang="en-US" sz="28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ts val="1200"/>
              </a:spcBef>
              <a:spcAft>
                <a:spcPct val="0"/>
              </a:spcAft>
              <a:buClr>
                <a:srgbClr val="FF0000"/>
              </a:buClr>
              <a:buSzTx/>
              <a:buFont typeface="Wingdings" panose="05000000000000000000" pitchFamily="2" charset="2"/>
              <a:buChar char="Ø"/>
              <a:defRPr/>
            </a:pPr>
            <a:r>
              <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a:t>
            </a:r>
            <a:r>
              <a:rPr kumimoji="0" lang="zh-CN" altLang="en-US" sz="2800" b="0" i="0" u="none" strike="noStrike" kern="0" cap="none" spc="0" normalizeH="0" baseline="0" noProof="0" dirty="0">
                <a:ln>
                  <a:noFill/>
                </a:ln>
                <a:solidFill>
                  <a:srgbClr val="C00000"/>
                </a:solidFill>
                <a:effectLst/>
                <a:uLnTx/>
                <a:uFillTx/>
                <a:latin typeface="Arial" panose="020B0604020202020204" pitchFamily="34" charset="0"/>
                <a:ea typeface="宋体" panose="02010600030101010101" pitchFamily="2" charset="-122"/>
                <a:cs typeface="+mn-cs"/>
              </a:rPr>
              <a:t>“</a:t>
            </a:r>
            <a:r>
              <a:rPr kumimoji="0" lang="zh-CN" altLang="en-US" sz="2800" b="1" i="0" u="none" strike="noStrike" kern="0" cap="none" spc="0" normalizeH="0" baseline="0" noProof="0" dirty="0">
                <a:ln>
                  <a:noFill/>
                </a:ln>
                <a:solidFill>
                  <a:srgbClr val="C0000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rPr>
              <a:t>提纲</a:t>
            </a:r>
            <a:r>
              <a:rPr kumimoji="0" lang="zh-CN" altLang="en-US" sz="2800" b="0" i="0" u="none" strike="noStrike" kern="0" cap="none" spc="0" normalizeH="0" baseline="0" noProof="0" dirty="0">
                <a:ln>
                  <a:noFill/>
                </a:ln>
                <a:solidFill>
                  <a:srgbClr val="C00000"/>
                </a:solidFill>
                <a:effectLst/>
                <a:uLnTx/>
                <a:uFillTx/>
                <a:latin typeface="Arial" panose="020B0604020202020204" pitchFamily="34" charset="0"/>
                <a:ea typeface="宋体" panose="02010600030101010101" pitchFamily="2" charset="-122"/>
                <a:cs typeface="+mn-cs"/>
              </a:rPr>
              <a:t>”</a:t>
            </a:r>
            <a:r>
              <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一栏填写要求：</a:t>
            </a:r>
            <a:endPar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ts val="1200"/>
              </a:spcBef>
              <a:spcAft>
                <a:spcPct val="0"/>
              </a:spcAft>
              <a:buClr>
                <a:srgbClr val="FF0000"/>
              </a:buClr>
              <a:buSzTx/>
              <a:buFont typeface="Wingdings" panose="05000000000000000000" pitchFamily="2" charset="2"/>
              <a:buNone/>
              <a:defRPr/>
            </a:pPr>
            <a:r>
              <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必须简明扼要的写明与论文题目及论文具体研究对象相符合主要内容和研究思路。</a:t>
            </a:r>
            <a:endParaRPr kumimoji="0" lang="en-US" altLang="zh-CN"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ts val="1200"/>
              </a:spcBef>
              <a:spcAft>
                <a:spcPct val="0"/>
              </a:spcAft>
              <a:buClr>
                <a:srgbClr val="FF0000"/>
              </a:buClr>
              <a:buSzTx/>
              <a:buFont typeface="Wingdings" panose="05000000000000000000" pitchFamily="2" charset="2"/>
              <a:buNone/>
              <a:defRPr/>
            </a:pPr>
            <a:r>
              <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若是申请由学院指定论文题目，则在申请表中</a:t>
            </a:r>
            <a:r>
              <a:rPr kumimoji="0" lang="zh-CN" altLang="en-US" sz="2800" b="0" i="0" u="none" strike="noStrike" kern="0" cap="none" spc="0" normalizeH="0" baseline="0" noProof="0" dirty="0">
                <a:ln>
                  <a:noFill/>
                </a:ln>
                <a:solidFill>
                  <a:srgbClr val="C00000"/>
                </a:solidFill>
                <a:effectLst/>
                <a:uLnTx/>
                <a:uFillTx/>
                <a:latin typeface="Arial" panose="020B0604020202020204" pitchFamily="34" charset="0"/>
                <a:ea typeface="宋体" panose="02010600030101010101" pitchFamily="2" charset="-122"/>
                <a:cs typeface="+mn-cs"/>
              </a:rPr>
              <a:t>“课题名称”</a:t>
            </a:r>
            <a:r>
              <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一栏填写“</a:t>
            </a:r>
            <a:r>
              <a:rPr kumimoji="0" lang="zh-CN" altLang="en-US" sz="2800" b="1" i="0" u="none"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由学院安排指定毕业设计题目</a:t>
            </a:r>
            <a:r>
              <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a:t>
            </a:r>
            <a:r>
              <a:rPr kumimoji="0" lang="zh-CN" altLang="en-US" sz="2800" b="0" i="0" u="none" strike="noStrike" kern="0" cap="none" spc="0" normalizeH="0" baseline="0" noProof="0" dirty="0">
                <a:ln>
                  <a:noFill/>
                </a:ln>
                <a:solidFill>
                  <a:srgbClr val="C00000"/>
                </a:solidFill>
                <a:effectLst/>
                <a:uLnTx/>
                <a:uFillTx/>
                <a:latin typeface="Arial" panose="020B0604020202020204" pitchFamily="34" charset="0"/>
                <a:ea typeface="宋体" panose="02010600030101010101" pitchFamily="2" charset="-122"/>
                <a:cs typeface="+mn-cs"/>
              </a:rPr>
              <a:t> “提纲”</a:t>
            </a:r>
            <a:r>
              <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一栏不必填写。</a:t>
            </a:r>
            <a:endParaRPr kumimoji="0" lang="en-US" altLang="zh-CN"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ts val="1200"/>
              </a:spcBef>
              <a:spcAft>
                <a:spcPct val="0"/>
              </a:spcAft>
              <a:buClr>
                <a:srgbClr val="FF0000"/>
              </a:buClr>
              <a:buSzTx/>
              <a:buFont typeface="Wingdings" panose="05000000000000000000" pitchFamily="2" charset="2"/>
              <a:buNone/>
              <a:defRPr/>
            </a:pPr>
            <a:r>
              <a:rPr kumimoji="0" lang="zh-CN" altLang="en-US" sz="2800" b="1" i="0" u="none"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以上请参考继教学院发给各辅导站的“毕业设计课题自选申请表”（按照样本）逐项填写；</a:t>
            </a:r>
            <a:endParaRPr kumimoji="0" lang="en-US" altLang="zh-CN" sz="2800" b="1" i="0" u="none"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ts val="1200"/>
              </a:spcBef>
              <a:spcAft>
                <a:spcPct val="0"/>
              </a:spcAft>
              <a:buClr>
                <a:srgbClr val="FF0000"/>
              </a:buClr>
              <a:buSzTx/>
              <a:buFont typeface="Wingdings" panose="05000000000000000000" pitchFamily="2" charset="2"/>
              <a:buNone/>
              <a:defRPr/>
            </a:pPr>
            <a:endParaRPr kumimoji="0" lang="zh-CN" altLang="en-US" sz="2800" b="0" i="0" u="none" strike="noStrike" kern="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195" name="文本框 1"/>
          <p:cNvSpPr txBox="1"/>
          <p:nvPr/>
        </p:nvSpPr>
        <p:spPr>
          <a:xfrm>
            <a:off x="0" y="115888"/>
            <a:ext cx="7993063" cy="769937"/>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ea typeface="+mn-ea"/>
              </a:defRPr>
            </a:lvl5pPr>
          </a:lstStyle>
          <a:p>
            <a:pPr marL="0" lvl="0" indent="0" eaLnBrk="1" hangingPunct="1">
              <a:spcBef>
                <a:spcPct val="0"/>
              </a:spcBef>
              <a:buClrTx/>
              <a:buFontTx/>
              <a:buNone/>
            </a:pPr>
            <a:r>
              <a:rPr lang="zh-CN" altLang="en-US" sz="4400" dirty="0">
                <a:ea typeface="宋体" panose="02010600030101010101" pitchFamily="2" charset="-122"/>
              </a:rPr>
              <a:t>（</a:t>
            </a:r>
            <a:r>
              <a:rPr lang="en-US" altLang="zh-CN" sz="4400" dirty="0">
                <a:ea typeface="宋体" panose="02010600030101010101" pitchFamily="2" charset="-122"/>
              </a:rPr>
              <a:t>5</a:t>
            </a:r>
            <a:r>
              <a:rPr lang="zh-CN" altLang="en-US" sz="4400" dirty="0">
                <a:ea typeface="宋体" panose="02010600030101010101" pitchFamily="2" charset="-122"/>
              </a:rPr>
              <a:t>）</a:t>
            </a:r>
            <a:r>
              <a:rPr lang="zh-CN" altLang="en-US" sz="4400" b="1" dirty="0">
                <a:ea typeface="宋体" panose="02010600030101010101" pitchFamily="2" charset="-122"/>
              </a:rPr>
              <a:t>填写课题申请表</a:t>
            </a:r>
            <a:endParaRPr lang="zh-CN" altLang="en-US" sz="4400" dirty="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iterate type="lt">
                                    <p:tmPct val="10000"/>
                                  </p:iterate>
                                  <p:childTnLst>
                                    <p:set>
                                      <p:cBhvr>
                                        <p:cTn id="6" dur="1" fill="hold">
                                          <p:stCondLst>
                                            <p:cond delay="0"/>
                                          </p:stCondLst>
                                        </p:cTn>
                                        <p:tgtEl>
                                          <p:spTgt spid="17412">
                                            <p:txEl>
                                              <p:charRg st="0" end="12"/>
                                            </p:txEl>
                                          </p:spTgt>
                                        </p:tgtEl>
                                        <p:attrNameLst>
                                          <p:attrName>style.visibility</p:attrName>
                                        </p:attrNameLst>
                                      </p:cBhvr>
                                      <p:to>
                                        <p:strVal val="visible"/>
                                      </p:to>
                                    </p:set>
                                    <p:animEffect transition="in" filter="fade">
                                      <p:cBhvr>
                                        <p:cTn id="7" dur="1000"/>
                                        <p:tgtEl>
                                          <p:spTgt spid="17412">
                                            <p:txEl>
                                              <p:charRg st="0" end="12"/>
                                            </p:txEl>
                                          </p:spTgt>
                                        </p:tgtEl>
                                      </p:cBhvr>
                                    </p:animEffect>
                                    <p:anim calcmode="lin" valueType="num">
                                      <p:cBhvr>
                                        <p:cTn id="8" dur="1000" fill="hold"/>
                                        <p:tgtEl>
                                          <p:spTgt spid="17412">
                                            <p:txEl>
                                              <p:charRg st="0" end="12"/>
                                            </p:txEl>
                                          </p:spTgt>
                                        </p:tgtEl>
                                        <p:attrNameLst>
                                          <p:attrName>ppt_x</p:attrName>
                                        </p:attrNameLst>
                                      </p:cBhvr>
                                      <p:tavLst>
                                        <p:tav tm="0">
                                          <p:val>
                                            <p:strVal val="#ppt_x"/>
                                          </p:val>
                                        </p:tav>
                                        <p:tav tm="100000">
                                          <p:val>
                                            <p:strVal val="#ppt_x"/>
                                          </p:val>
                                        </p:tav>
                                      </p:tavLst>
                                    </p:anim>
                                    <p:anim calcmode="lin" valueType="num">
                                      <p:cBhvr>
                                        <p:cTn id="9" dur="1000" fill="hold"/>
                                        <p:tgtEl>
                                          <p:spTgt spid="17412">
                                            <p:txEl>
                                              <p:charRg st="0" end="1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iterate type="lt">
                                    <p:tmPct val="10000"/>
                                  </p:iterate>
                                  <p:childTnLst>
                                    <p:set>
                                      <p:cBhvr>
                                        <p:cTn id="13" dur="1" fill="hold">
                                          <p:stCondLst>
                                            <p:cond delay="0"/>
                                          </p:stCondLst>
                                        </p:cTn>
                                        <p:tgtEl>
                                          <p:spTgt spid="17412">
                                            <p:txEl>
                                              <p:charRg st="12" end="61"/>
                                            </p:txEl>
                                          </p:spTgt>
                                        </p:tgtEl>
                                        <p:attrNameLst>
                                          <p:attrName>style.visibility</p:attrName>
                                        </p:attrNameLst>
                                      </p:cBhvr>
                                      <p:to>
                                        <p:strVal val="visible"/>
                                      </p:to>
                                    </p:set>
                                    <p:animEffect transition="in" filter="fade">
                                      <p:cBhvr>
                                        <p:cTn id="14" dur="1000"/>
                                        <p:tgtEl>
                                          <p:spTgt spid="17412">
                                            <p:txEl>
                                              <p:charRg st="12" end="61"/>
                                            </p:txEl>
                                          </p:spTgt>
                                        </p:tgtEl>
                                      </p:cBhvr>
                                    </p:animEffect>
                                    <p:anim calcmode="lin" valueType="num">
                                      <p:cBhvr>
                                        <p:cTn id="15" dur="1000" fill="hold"/>
                                        <p:tgtEl>
                                          <p:spTgt spid="17412">
                                            <p:txEl>
                                              <p:charRg st="12" end="61"/>
                                            </p:txEl>
                                          </p:spTgt>
                                        </p:tgtEl>
                                        <p:attrNameLst>
                                          <p:attrName>ppt_x</p:attrName>
                                        </p:attrNameLst>
                                      </p:cBhvr>
                                      <p:tavLst>
                                        <p:tav tm="0">
                                          <p:val>
                                            <p:strVal val="#ppt_x"/>
                                          </p:val>
                                        </p:tav>
                                        <p:tav tm="100000">
                                          <p:val>
                                            <p:strVal val="#ppt_x"/>
                                          </p:val>
                                        </p:tav>
                                      </p:tavLst>
                                    </p:anim>
                                    <p:anim calcmode="lin" valueType="num">
                                      <p:cBhvr>
                                        <p:cTn id="16" dur="1000" fill="hold"/>
                                        <p:tgtEl>
                                          <p:spTgt spid="17412">
                                            <p:txEl>
                                              <p:charRg st="12" end="6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iterate type="lt">
                                    <p:tmPct val="10000"/>
                                  </p:iterate>
                                  <p:childTnLst>
                                    <p:set>
                                      <p:cBhvr>
                                        <p:cTn id="20" dur="1" fill="hold">
                                          <p:stCondLst>
                                            <p:cond delay="0"/>
                                          </p:stCondLst>
                                        </p:cTn>
                                        <p:tgtEl>
                                          <p:spTgt spid="17412">
                                            <p:txEl>
                                              <p:charRg st="61" end="74"/>
                                            </p:txEl>
                                          </p:spTgt>
                                        </p:tgtEl>
                                        <p:attrNameLst>
                                          <p:attrName>style.visibility</p:attrName>
                                        </p:attrNameLst>
                                      </p:cBhvr>
                                      <p:to>
                                        <p:strVal val="visible"/>
                                      </p:to>
                                    </p:set>
                                    <p:animEffect transition="in" filter="fade">
                                      <p:cBhvr>
                                        <p:cTn id="21" dur="1000"/>
                                        <p:tgtEl>
                                          <p:spTgt spid="17412">
                                            <p:txEl>
                                              <p:charRg st="61" end="74"/>
                                            </p:txEl>
                                          </p:spTgt>
                                        </p:tgtEl>
                                      </p:cBhvr>
                                    </p:animEffect>
                                    <p:anim calcmode="lin" valueType="num">
                                      <p:cBhvr>
                                        <p:cTn id="22" dur="1000" fill="hold"/>
                                        <p:tgtEl>
                                          <p:spTgt spid="17412">
                                            <p:txEl>
                                              <p:charRg st="61" end="74"/>
                                            </p:txEl>
                                          </p:spTgt>
                                        </p:tgtEl>
                                        <p:attrNameLst>
                                          <p:attrName>ppt_x</p:attrName>
                                        </p:attrNameLst>
                                      </p:cBhvr>
                                      <p:tavLst>
                                        <p:tav tm="0">
                                          <p:val>
                                            <p:strVal val="#ppt_x"/>
                                          </p:val>
                                        </p:tav>
                                        <p:tav tm="100000">
                                          <p:val>
                                            <p:strVal val="#ppt_x"/>
                                          </p:val>
                                        </p:tav>
                                      </p:tavLst>
                                    </p:anim>
                                    <p:anim calcmode="lin" valueType="num">
                                      <p:cBhvr>
                                        <p:cTn id="23" dur="1000" fill="hold"/>
                                        <p:tgtEl>
                                          <p:spTgt spid="17412">
                                            <p:txEl>
                                              <p:charRg st="61" end="7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iterate type="lt">
                                    <p:tmPct val="10000"/>
                                  </p:iterate>
                                  <p:childTnLst>
                                    <p:set>
                                      <p:cBhvr>
                                        <p:cTn id="27" dur="1" fill="hold">
                                          <p:stCondLst>
                                            <p:cond delay="0"/>
                                          </p:stCondLst>
                                        </p:cTn>
                                        <p:tgtEl>
                                          <p:spTgt spid="17412">
                                            <p:txEl>
                                              <p:charRg st="74" end="117"/>
                                            </p:txEl>
                                          </p:spTgt>
                                        </p:tgtEl>
                                        <p:attrNameLst>
                                          <p:attrName>style.visibility</p:attrName>
                                        </p:attrNameLst>
                                      </p:cBhvr>
                                      <p:to>
                                        <p:strVal val="visible"/>
                                      </p:to>
                                    </p:set>
                                    <p:animEffect transition="in" filter="fade">
                                      <p:cBhvr>
                                        <p:cTn id="28" dur="1000"/>
                                        <p:tgtEl>
                                          <p:spTgt spid="17412">
                                            <p:txEl>
                                              <p:charRg st="74" end="117"/>
                                            </p:txEl>
                                          </p:spTgt>
                                        </p:tgtEl>
                                      </p:cBhvr>
                                    </p:animEffect>
                                    <p:anim calcmode="lin" valueType="num">
                                      <p:cBhvr>
                                        <p:cTn id="29" dur="1000" fill="hold"/>
                                        <p:tgtEl>
                                          <p:spTgt spid="17412">
                                            <p:txEl>
                                              <p:charRg st="74" end="117"/>
                                            </p:txEl>
                                          </p:spTgt>
                                        </p:tgtEl>
                                        <p:attrNameLst>
                                          <p:attrName>ppt_x</p:attrName>
                                        </p:attrNameLst>
                                      </p:cBhvr>
                                      <p:tavLst>
                                        <p:tav tm="0">
                                          <p:val>
                                            <p:strVal val="#ppt_x"/>
                                          </p:val>
                                        </p:tav>
                                        <p:tav tm="100000">
                                          <p:val>
                                            <p:strVal val="#ppt_x"/>
                                          </p:val>
                                        </p:tav>
                                      </p:tavLst>
                                    </p:anim>
                                    <p:anim calcmode="lin" valueType="num">
                                      <p:cBhvr>
                                        <p:cTn id="30" dur="1000" fill="hold"/>
                                        <p:tgtEl>
                                          <p:spTgt spid="17412">
                                            <p:txEl>
                                              <p:charRg st="74" end="11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iterate type="lt">
                                    <p:tmPct val="10000"/>
                                  </p:iterate>
                                  <p:childTnLst>
                                    <p:set>
                                      <p:cBhvr>
                                        <p:cTn id="34" dur="1" fill="hold">
                                          <p:stCondLst>
                                            <p:cond delay="0"/>
                                          </p:stCondLst>
                                        </p:cTn>
                                        <p:tgtEl>
                                          <p:spTgt spid="17412">
                                            <p:txEl>
                                              <p:charRg st="117" end="182"/>
                                            </p:txEl>
                                          </p:spTgt>
                                        </p:tgtEl>
                                        <p:attrNameLst>
                                          <p:attrName>style.visibility</p:attrName>
                                        </p:attrNameLst>
                                      </p:cBhvr>
                                      <p:to>
                                        <p:strVal val="visible"/>
                                      </p:to>
                                    </p:set>
                                    <p:animEffect transition="in" filter="fade">
                                      <p:cBhvr>
                                        <p:cTn id="35" dur="1000"/>
                                        <p:tgtEl>
                                          <p:spTgt spid="17412">
                                            <p:txEl>
                                              <p:charRg st="117" end="182"/>
                                            </p:txEl>
                                          </p:spTgt>
                                        </p:tgtEl>
                                      </p:cBhvr>
                                    </p:animEffect>
                                    <p:anim calcmode="lin" valueType="num">
                                      <p:cBhvr>
                                        <p:cTn id="36" dur="1000" fill="hold"/>
                                        <p:tgtEl>
                                          <p:spTgt spid="17412">
                                            <p:txEl>
                                              <p:charRg st="117" end="182"/>
                                            </p:txEl>
                                          </p:spTgt>
                                        </p:tgtEl>
                                        <p:attrNameLst>
                                          <p:attrName>ppt_x</p:attrName>
                                        </p:attrNameLst>
                                      </p:cBhvr>
                                      <p:tavLst>
                                        <p:tav tm="0">
                                          <p:val>
                                            <p:strVal val="#ppt_x"/>
                                          </p:val>
                                        </p:tav>
                                        <p:tav tm="100000">
                                          <p:val>
                                            <p:strVal val="#ppt_x"/>
                                          </p:val>
                                        </p:tav>
                                      </p:tavLst>
                                    </p:anim>
                                    <p:anim calcmode="lin" valueType="num">
                                      <p:cBhvr>
                                        <p:cTn id="37" dur="1000" fill="hold"/>
                                        <p:tgtEl>
                                          <p:spTgt spid="17412">
                                            <p:txEl>
                                              <p:charRg st="117" end="18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iterate type="lt">
                                    <p:tmPct val="10000"/>
                                  </p:iterate>
                                  <p:childTnLst>
                                    <p:set>
                                      <p:cBhvr>
                                        <p:cTn id="41" dur="1" fill="hold">
                                          <p:stCondLst>
                                            <p:cond delay="0"/>
                                          </p:stCondLst>
                                        </p:cTn>
                                        <p:tgtEl>
                                          <p:spTgt spid="17412">
                                            <p:txEl>
                                              <p:charRg st="182" end="223"/>
                                            </p:txEl>
                                          </p:spTgt>
                                        </p:tgtEl>
                                        <p:attrNameLst>
                                          <p:attrName>style.visibility</p:attrName>
                                        </p:attrNameLst>
                                      </p:cBhvr>
                                      <p:to>
                                        <p:strVal val="visible"/>
                                      </p:to>
                                    </p:set>
                                    <p:animEffect transition="in" filter="fade">
                                      <p:cBhvr>
                                        <p:cTn id="42" dur="1000"/>
                                        <p:tgtEl>
                                          <p:spTgt spid="17412">
                                            <p:txEl>
                                              <p:charRg st="182" end="223"/>
                                            </p:txEl>
                                          </p:spTgt>
                                        </p:tgtEl>
                                      </p:cBhvr>
                                    </p:animEffect>
                                    <p:anim calcmode="lin" valueType="num">
                                      <p:cBhvr>
                                        <p:cTn id="43" dur="1000" fill="hold"/>
                                        <p:tgtEl>
                                          <p:spTgt spid="17412">
                                            <p:txEl>
                                              <p:charRg st="182" end="223"/>
                                            </p:txEl>
                                          </p:spTgt>
                                        </p:tgtEl>
                                        <p:attrNameLst>
                                          <p:attrName>ppt_x</p:attrName>
                                        </p:attrNameLst>
                                      </p:cBhvr>
                                      <p:tavLst>
                                        <p:tav tm="0">
                                          <p:val>
                                            <p:strVal val="#ppt_x"/>
                                          </p:val>
                                        </p:tav>
                                        <p:tav tm="100000">
                                          <p:val>
                                            <p:strVal val="#ppt_x"/>
                                          </p:val>
                                        </p:tav>
                                      </p:tavLst>
                                    </p:anim>
                                    <p:anim calcmode="lin" valueType="num">
                                      <p:cBhvr>
                                        <p:cTn id="44" dur="1000" fill="hold"/>
                                        <p:tgtEl>
                                          <p:spTgt spid="17412">
                                            <p:txEl>
                                              <p:charRg st="182" end="22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2" name="Rectangle 4"/>
          <p:cNvSpPr>
            <a:spLocks noGrp="1"/>
          </p:cNvSpPr>
          <p:nvPr>
            <p:ph type="subTitle" idx="4294967295"/>
          </p:nvPr>
        </p:nvSpPr>
        <p:spPr>
          <a:xfrm>
            <a:off x="-635" y="189230"/>
            <a:ext cx="9234170" cy="6119495"/>
          </a:xfrm>
          <a:ln/>
        </p:spPr>
        <p:txBody>
          <a:bodyPr vert="horz" wrap="square" lIns="91440" tIns="45720" rIns="91440" bIns="45720" anchor="t" anchorCtr="0"/>
          <a:lstStyle>
            <a:lvl1pPr marL="0" lvl="0" indent="0" algn="ctr">
              <a:buClr>
                <a:schemeClr val="accent1"/>
              </a:buClr>
              <a:buSzTx/>
              <a:buFont typeface="Wingdings" panose="05000000000000000000" pitchFamily="2" charset="2"/>
              <a:buNone/>
              <a:defRPr/>
            </a:lvl1pPr>
            <a:lvl2pPr marL="457200" lvl="1" indent="0" algn="ctr">
              <a:buClr>
                <a:schemeClr val="accent1"/>
              </a:buClr>
              <a:buSzTx/>
              <a:buFont typeface="Wingdings" panose="05000000000000000000" pitchFamily="2" charset="2"/>
              <a:buNone/>
              <a:defRPr/>
            </a:lvl2pPr>
            <a:lvl3pPr marL="914400" lvl="2" indent="0" algn="ctr">
              <a:buClr>
                <a:schemeClr val="accent1"/>
              </a:buClr>
              <a:buSzTx/>
              <a:buFont typeface="Wingdings" panose="05000000000000000000" pitchFamily="2" charset="2"/>
              <a:buNone/>
              <a:defRPr/>
            </a:lvl3pPr>
            <a:lvl4pPr marL="1371600" lvl="3" indent="0" algn="ctr">
              <a:buClr>
                <a:schemeClr val="accent1"/>
              </a:buClr>
              <a:buSzTx/>
              <a:buFontTx/>
              <a:buNone/>
              <a:defRPr/>
            </a:lvl4pPr>
            <a:lvl5pPr marL="1828800" lvl="4" indent="0" algn="ctr">
              <a:buClr>
                <a:schemeClr val="accent1"/>
              </a:buClr>
              <a:buSzTx/>
              <a:buFont typeface="Wingdings" panose="05000000000000000000" pitchFamily="2" charset="2"/>
              <a:buNone/>
              <a:defRPr/>
            </a:lvl5pPr>
          </a:lstStyle>
          <a:p>
            <a:pPr lvl="0" algn="l" eaLnBrk="1" hangingPunct="1">
              <a:spcBef>
                <a:spcPts val="1200"/>
              </a:spcBef>
            </a:pPr>
            <a:r>
              <a:rPr lang="zh-CN" altLang="en-US" sz="4000" dirty="0">
                <a:ea typeface="宋体" panose="02010600030101010101" pitchFamily="2" charset="-122"/>
              </a:rPr>
              <a:t>（</a:t>
            </a:r>
            <a:r>
              <a:rPr lang="en-US" altLang="zh-CN" sz="4000" dirty="0">
                <a:ea typeface="宋体" panose="02010600030101010101" pitchFamily="2" charset="-122"/>
              </a:rPr>
              <a:t>6</a:t>
            </a:r>
            <a:r>
              <a:rPr lang="zh-CN" altLang="en-US" sz="4000" dirty="0">
                <a:ea typeface="宋体" panose="02010600030101010101" pitchFamily="2" charset="-122"/>
              </a:rPr>
              <a:t>）</a:t>
            </a:r>
            <a:r>
              <a:rPr lang="zh-CN" altLang="en-US" sz="4000" b="1" dirty="0">
                <a:ea typeface="宋体" panose="02010600030101010101" pitchFamily="2" charset="-122"/>
              </a:rPr>
              <a:t>申报课题申请表</a:t>
            </a:r>
            <a:r>
              <a:rPr lang="zh-CN" altLang="en-US" sz="4000" b="1" dirty="0">
                <a:highlight>
                  <a:srgbClr val="FFFF00"/>
                </a:highlight>
                <a:ea typeface="宋体" panose="02010600030101010101" pitchFamily="2" charset="-122"/>
              </a:rPr>
              <a:t>及完成开题报告</a:t>
            </a:r>
            <a:endParaRPr lang="en-US" altLang="zh-CN" sz="4000" b="1" dirty="0">
              <a:ea typeface="宋体" panose="02010600030101010101" pitchFamily="2" charset="-122"/>
            </a:endParaRPr>
          </a:p>
          <a:p>
            <a:pPr lvl="0" algn="l" eaLnBrk="1" hangingPunct="1">
              <a:spcBef>
                <a:spcPts val="1200"/>
              </a:spcBef>
              <a:buClr>
                <a:srgbClr val="FF0000"/>
              </a:buClr>
              <a:buFont typeface="Wingdings" panose="05000000000000000000" pitchFamily="2" charset="2"/>
              <a:buChar char="Ø"/>
            </a:pPr>
            <a:r>
              <a:rPr lang="zh-CN" altLang="en-US" sz="4400" dirty="0">
                <a:ea typeface="宋体" panose="02010600030101010101" pitchFamily="2" charset="-122"/>
              </a:rPr>
              <a:t> 课题申请表填好后，在</a:t>
            </a:r>
            <a:r>
              <a:rPr lang="en-US" altLang="zh-CN" sz="4400" dirty="0">
                <a:ea typeface="宋体" panose="02010600030101010101" pitchFamily="2" charset="-122"/>
              </a:rPr>
              <a:t>5</a:t>
            </a:r>
            <a:r>
              <a:rPr lang="zh-CN" altLang="en-US" sz="4400" dirty="0">
                <a:ea typeface="宋体" panose="02010600030101010101" pitchFamily="2" charset="-122"/>
              </a:rPr>
              <a:t>月</a:t>
            </a:r>
            <a:r>
              <a:rPr lang="en-US" altLang="zh-CN" sz="4400" dirty="0">
                <a:ea typeface="宋体" panose="02010600030101010101" pitchFamily="2" charset="-122"/>
              </a:rPr>
              <a:t>30</a:t>
            </a:r>
            <a:r>
              <a:rPr lang="zh-CN" altLang="en-US" sz="4400" dirty="0">
                <a:ea typeface="宋体" panose="02010600030101010101" pitchFamily="2" charset="-122"/>
              </a:rPr>
              <a:t>日前提交到邮箱</a:t>
            </a:r>
            <a:r>
              <a:rPr lang="en-US" altLang="zh-CN" sz="4400" dirty="0">
                <a:ea typeface="宋体" panose="02010600030101010101" pitchFamily="2" charset="-122"/>
              </a:rPr>
              <a:t>:</a:t>
            </a:r>
            <a:endParaRPr lang="zh-CN" altLang="en-US" sz="4400" dirty="0">
              <a:ea typeface="宋体" panose="02010600030101010101" pitchFamily="2" charset="-122"/>
            </a:endParaRPr>
          </a:p>
          <a:p>
            <a:pPr lvl="0" algn="l" eaLnBrk="1" hangingPunct="1">
              <a:spcBef>
                <a:spcPts val="1200"/>
              </a:spcBef>
              <a:buClr>
                <a:srgbClr val="FF0000"/>
              </a:buClr>
            </a:pPr>
            <a:r>
              <a:rPr lang="en-US" altLang="zh-CN" sz="4400" dirty="0">
                <a:ea typeface="宋体" panose="02010600030101010101" pitchFamily="2" charset="-122"/>
              </a:rPr>
              <a:t>     </a:t>
            </a:r>
            <a:r>
              <a:rPr lang="en-US" altLang="zh-CN" sz="4400" dirty="0">
                <a:solidFill>
                  <a:srgbClr val="FF0000"/>
                </a:solidFill>
                <a:ea typeface="宋体" panose="02010600030101010101" pitchFamily="2" charset="-122"/>
              </a:rPr>
              <a:t>shuep_bysj@163.com</a:t>
            </a:r>
            <a:endParaRPr lang="en-US" altLang="zh-CN" sz="4400" dirty="0">
              <a:solidFill>
                <a:srgbClr val="FF0000"/>
              </a:solidFill>
              <a:ea typeface="宋体" panose="02010600030101010101" pitchFamily="2" charset="-122"/>
            </a:endParaRPr>
          </a:p>
          <a:p>
            <a:pPr lvl="0" algn="l" eaLnBrk="1" hangingPunct="1">
              <a:spcBef>
                <a:spcPts val="1200"/>
              </a:spcBef>
              <a:buClr>
                <a:srgbClr val="FF0000"/>
              </a:buClr>
            </a:pPr>
            <a:r>
              <a:rPr lang="zh-CN" altLang="en-US" sz="4400" dirty="0">
                <a:ea typeface="宋体" panose="02010600030101010101" pitchFamily="2" charset="-122"/>
              </a:rPr>
              <a:t>经继教学院负责老师审核通过后，分配给各指导教师，由指导老师与所指导的学生通过电话或邮箱联系，</a:t>
            </a:r>
            <a:r>
              <a:rPr lang="zh-CN" altLang="en-US" sz="4400" dirty="0">
                <a:highlight>
                  <a:srgbClr val="FFFF00"/>
                </a:highlight>
                <a:ea typeface="宋体" panose="02010600030101010101" pitchFamily="2" charset="-122"/>
              </a:rPr>
              <a:t>完成开题</a:t>
            </a:r>
            <a:r>
              <a:rPr lang="zh-CN" altLang="en-US" sz="4400" dirty="0">
                <a:highlight>
                  <a:srgbClr val="FFFF00"/>
                </a:highlight>
                <a:ea typeface="宋体" panose="02010600030101010101" pitchFamily="2" charset="-122"/>
              </a:rPr>
              <a:t>报告，开始进行毕业设计。</a:t>
            </a:r>
            <a:endParaRPr lang="zh-CN" altLang="en-US" sz="4400" dirty="0">
              <a:highlight>
                <a:srgbClr val="FFFF00"/>
              </a:highlight>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iterate type="lt">
                                    <p:tmPct val="10000"/>
                                  </p:iterate>
                                  <p:childTnLst>
                                    <p:set>
                                      <p:cBhvr>
                                        <p:cTn id="6" dur="1" fill="hold">
                                          <p:stCondLst>
                                            <p:cond delay="0"/>
                                          </p:stCondLst>
                                        </p:cTn>
                                        <p:tgtEl>
                                          <p:spTgt spid="17412">
                                            <p:txEl>
                                              <p:charRg st="0" end="11"/>
                                            </p:txEl>
                                          </p:spTgt>
                                        </p:tgtEl>
                                        <p:attrNameLst>
                                          <p:attrName>style.visibility</p:attrName>
                                        </p:attrNameLst>
                                      </p:cBhvr>
                                      <p:to>
                                        <p:strVal val="visible"/>
                                      </p:to>
                                    </p:set>
                                    <p:animEffect transition="in" filter="fade">
                                      <p:cBhvr>
                                        <p:cTn id="7" dur="1000"/>
                                        <p:tgtEl>
                                          <p:spTgt spid="17412">
                                            <p:txEl>
                                              <p:charRg st="0" end="11"/>
                                            </p:txEl>
                                          </p:spTgt>
                                        </p:tgtEl>
                                      </p:cBhvr>
                                    </p:animEffect>
                                    <p:anim calcmode="lin" valueType="num">
                                      <p:cBhvr>
                                        <p:cTn id="8" dur="1000" fill="hold"/>
                                        <p:tgtEl>
                                          <p:spTgt spid="17412">
                                            <p:txEl>
                                              <p:charRg st="0" end="11"/>
                                            </p:txEl>
                                          </p:spTgt>
                                        </p:tgtEl>
                                        <p:attrNameLst>
                                          <p:attrName>ppt_x</p:attrName>
                                        </p:attrNameLst>
                                      </p:cBhvr>
                                      <p:tavLst>
                                        <p:tav tm="0">
                                          <p:val>
                                            <p:strVal val="#ppt_x"/>
                                          </p:val>
                                        </p:tav>
                                        <p:tav tm="100000">
                                          <p:val>
                                            <p:strVal val="#ppt_x"/>
                                          </p:val>
                                        </p:tav>
                                      </p:tavLst>
                                    </p:anim>
                                    <p:anim calcmode="lin" valueType="num">
                                      <p:cBhvr>
                                        <p:cTn id="9" dur="1000" fill="hold"/>
                                        <p:tgtEl>
                                          <p:spTgt spid="17412">
                                            <p:txEl>
                                              <p:charRg st="0" end="1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iterate type="lt">
                                    <p:tmPct val="10000"/>
                                  </p:iterate>
                                  <p:childTnLst>
                                    <p:set>
                                      <p:cBhvr>
                                        <p:cTn id="13" dur="1" fill="hold">
                                          <p:stCondLst>
                                            <p:cond delay="0"/>
                                          </p:stCondLst>
                                        </p:cTn>
                                        <p:tgtEl>
                                          <p:spTgt spid="17412">
                                            <p:txEl>
                                              <p:charRg st="11" end="35"/>
                                            </p:txEl>
                                          </p:spTgt>
                                        </p:tgtEl>
                                        <p:attrNameLst>
                                          <p:attrName>style.visibility</p:attrName>
                                        </p:attrNameLst>
                                      </p:cBhvr>
                                      <p:to>
                                        <p:strVal val="visible"/>
                                      </p:to>
                                    </p:set>
                                    <p:animEffect transition="in" filter="fade">
                                      <p:cBhvr>
                                        <p:cTn id="14" dur="1000"/>
                                        <p:tgtEl>
                                          <p:spTgt spid="17412">
                                            <p:txEl>
                                              <p:charRg st="11" end="35"/>
                                            </p:txEl>
                                          </p:spTgt>
                                        </p:tgtEl>
                                      </p:cBhvr>
                                    </p:animEffect>
                                    <p:anim calcmode="lin" valueType="num">
                                      <p:cBhvr>
                                        <p:cTn id="15" dur="1000" fill="hold"/>
                                        <p:tgtEl>
                                          <p:spTgt spid="17412">
                                            <p:txEl>
                                              <p:charRg st="11" end="35"/>
                                            </p:txEl>
                                          </p:spTgt>
                                        </p:tgtEl>
                                        <p:attrNameLst>
                                          <p:attrName>ppt_x</p:attrName>
                                        </p:attrNameLst>
                                      </p:cBhvr>
                                      <p:tavLst>
                                        <p:tav tm="0">
                                          <p:val>
                                            <p:strVal val="#ppt_x"/>
                                          </p:val>
                                        </p:tav>
                                        <p:tav tm="100000">
                                          <p:val>
                                            <p:strVal val="#ppt_x"/>
                                          </p:val>
                                        </p:tav>
                                      </p:tavLst>
                                    </p:anim>
                                    <p:anim calcmode="lin" valueType="num">
                                      <p:cBhvr>
                                        <p:cTn id="16" dur="1000" fill="hold"/>
                                        <p:tgtEl>
                                          <p:spTgt spid="17412">
                                            <p:txEl>
                                              <p:charRg st="11" end="3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iterate type="lt">
                                    <p:tmPct val="10000"/>
                                  </p:iterate>
                                  <p:childTnLst>
                                    <p:set>
                                      <p:cBhvr>
                                        <p:cTn id="20" dur="1" fill="hold">
                                          <p:stCondLst>
                                            <p:cond delay="0"/>
                                          </p:stCondLst>
                                        </p:cTn>
                                        <p:tgtEl>
                                          <p:spTgt spid="17412">
                                            <p:txEl>
                                              <p:charRg st="35" end="59"/>
                                            </p:txEl>
                                          </p:spTgt>
                                        </p:tgtEl>
                                        <p:attrNameLst>
                                          <p:attrName>style.visibility</p:attrName>
                                        </p:attrNameLst>
                                      </p:cBhvr>
                                      <p:to>
                                        <p:strVal val="visible"/>
                                      </p:to>
                                    </p:set>
                                    <p:animEffect transition="in" filter="fade">
                                      <p:cBhvr>
                                        <p:cTn id="21" dur="1000"/>
                                        <p:tgtEl>
                                          <p:spTgt spid="17412">
                                            <p:txEl>
                                              <p:charRg st="35" end="59"/>
                                            </p:txEl>
                                          </p:spTgt>
                                        </p:tgtEl>
                                      </p:cBhvr>
                                    </p:animEffect>
                                    <p:anim calcmode="lin" valueType="num">
                                      <p:cBhvr>
                                        <p:cTn id="22" dur="1000" fill="hold"/>
                                        <p:tgtEl>
                                          <p:spTgt spid="17412">
                                            <p:txEl>
                                              <p:charRg st="35" end="59"/>
                                            </p:txEl>
                                          </p:spTgt>
                                        </p:tgtEl>
                                        <p:attrNameLst>
                                          <p:attrName>ppt_x</p:attrName>
                                        </p:attrNameLst>
                                      </p:cBhvr>
                                      <p:tavLst>
                                        <p:tav tm="0">
                                          <p:val>
                                            <p:strVal val="#ppt_x"/>
                                          </p:val>
                                        </p:tav>
                                        <p:tav tm="100000">
                                          <p:val>
                                            <p:strVal val="#ppt_x"/>
                                          </p:val>
                                        </p:tav>
                                      </p:tavLst>
                                    </p:anim>
                                    <p:anim calcmode="lin" valueType="num">
                                      <p:cBhvr>
                                        <p:cTn id="23" dur="1000" fill="hold"/>
                                        <p:tgtEl>
                                          <p:spTgt spid="17412">
                                            <p:txEl>
                                              <p:charRg st="35" end="59"/>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iterate type="lt">
                                    <p:tmPct val="10000"/>
                                  </p:iterate>
                                  <p:childTnLst>
                                    <p:set>
                                      <p:cBhvr>
                                        <p:cTn id="27" dur="1" fill="hold">
                                          <p:stCondLst>
                                            <p:cond delay="0"/>
                                          </p:stCondLst>
                                        </p:cTn>
                                        <p:tgtEl>
                                          <p:spTgt spid="17412">
                                            <p:txEl>
                                              <p:charRg st="59" end="114"/>
                                            </p:txEl>
                                          </p:spTgt>
                                        </p:tgtEl>
                                        <p:attrNameLst>
                                          <p:attrName>style.visibility</p:attrName>
                                        </p:attrNameLst>
                                      </p:cBhvr>
                                      <p:to>
                                        <p:strVal val="visible"/>
                                      </p:to>
                                    </p:set>
                                    <p:animEffect transition="in" filter="fade">
                                      <p:cBhvr>
                                        <p:cTn id="28" dur="1000"/>
                                        <p:tgtEl>
                                          <p:spTgt spid="17412">
                                            <p:txEl>
                                              <p:charRg st="59" end="114"/>
                                            </p:txEl>
                                          </p:spTgt>
                                        </p:tgtEl>
                                      </p:cBhvr>
                                    </p:animEffect>
                                    <p:anim calcmode="lin" valueType="num">
                                      <p:cBhvr>
                                        <p:cTn id="29" dur="1000" fill="hold"/>
                                        <p:tgtEl>
                                          <p:spTgt spid="17412">
                                            <p:txEl>
                                              <p:charRg st="59" end="114"/>
                                            </p:txEl>
                                          </p:spTgt>
                                        </p:tgtEl>
                                        <p:attrNameLst>
                                          <p:attrName>ppt_x</p:attrName>
                                        </p:attrNameLst>
                                      </p:cBhvr>
                                      <p:tavLst>
                                        <p:tav tm="0">
                                          <p:val>
                                            <p:strVal val="#ppt_x"/>
                                          </p:val>
                                        </p:tav>
                                        <p:tav tm="100000">
                                          <p:val>
                                            <p:strVal val="#ppt_x"/>
                                          </p:val>
                                        </p:tav>
                                      </p:tavLst>
                                    </p:anim>
                                    <p:anim calcmode="lin" valueType="num">
                                      <p:cBhvr>
                                        <p:cTn id="30" dur="1000" fill="hold"/>
                                        <p:tgtEl>
                                          <p:spTgt spid="17412">
                                            <p:txEl>
                                              <p:charRg st="59" end="1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1" name="Rectangle 3"/>
          <p:cNvSpPr>
            <a:spLocks noGrp="1"/>
          </p:cNvSpPr>
          <p:nvPr>
            <p:ph type="ctrTitle"/>
          </p:nvPr>
        </p:nvSpPr>
        <p:spPr>
          <a:xfrm>
            <a:off x="500063" y="1000125"/>
            <a:ext cx="7772400" cy="936625"/>
          </a:xfrm>
          <a:ln/>
        </p:spPr>
        <p:txBody>
          <a:bodyPr vert="horz" wrap="square" lIns="91440" tIns="45720" rIns="91440" bIns="45720" anchor="ctr" anchorCtr="0"/>
          <a:p>
            <a:pPr algn="l" eaLnBrk="1" hangingPunct="1">
              <a:buClrTx/>
              <a:buSzTx/>
              <a:buFontTx/>
            </a:pPr>
            <a:r>
              <a:rPr lang="en-US" altLang="zh-CN" sz="3600" b="1" dirty="0">
                <a:solidFill>
                  <a:srgbClr val="800080"/>
                </a:solidFill>
                <a:latin typeface="Arial" panose="020B0604020202020204" pitchFamily="34" charset="0"/>
                <a:ea typeface="宋体" panose="02010600030101010101" pitchFamily="2" charset="-122"/>
                <a:cs typeface="+mj-cs"/>
              </a:rPr>
              <a:t>1</a:t>
            </a:r>
            <a:r>
              <a:rPr lang="zh-CN" altLang="en-US" sz="3600" b="1" dirty="0">
                <a:solidFill>
                  <a:srgbClr val="800080"/>
                </a:solidFill>
                <a:latin typeface="Arial" panose="020B0604020202020204" pitchFamily="34" charset="0"/>
                <a:ea typeface="宋体" panose="02010600030101010101" pitchFamily="2" charset="-122"/>
                <a:cs typeface="+mj-cs"/>
              </a:rPr>
              <a:t>、电网规划类（负荷预测、规划）</a:t>
            </a:r>
            <a:endParaRPr lang="zh-CN" altLang="en-US" sz="3600" b="1" dirty="0">
              <a:solidFill>
                <a:srgbClr val="800080"/>
              </a:solidFill>
              <a:latin typeface="Arial" panose="020B0604020202020204" pitchFamily="34" charset="0"/>
              <a:ea typeface="宋体" panose="02010600030101010101" pitchFamily="2" charset="-122"/>
              <a:cs typeface="+mj-cs"/>
            </a:endParaRPr>
          </a:p>
        </p:txBody>
      </p:sp>
      <p:sp>
        <p:nvSpPr>
          <p:cNvPr id="22532" name="Rectangle 4"/>
          <p:cNvSpPr>
            <a:spLocks noGrp="1"/>
          </p:cNvSpPr>
          <p:nvPr>
            <p:ph type="subTitle" idx="4294967295"/>
          </p:nvPr>
        </p:nvSpPr>
        <p:spPr>
          <a:xfrm>
            <a:off x="428625" y="1928813"/>
            <a:ext cx="8137525" cy="4752975"/>
          </a:xfrm>
          <a:ln/>
        </p:spPr>
        <p:txBody>
          <a:bodyPr vert="horz" wrap="square" lIns="91440" tIns="45720" rIns="91440" bIns="45720" anchor="t" anchorCtr="0"/>
          <a:lstStyle>
            <a:lvl1pPr marL="0" lvl="0" indent="0" algn="ctr">
              <a:buClr>
                <a:schemeClr val="accent1"/>
              </a:buClr>
              <a:buSzTx/>
              <a:buFont typeface="Wingdings" panose="05000000000000000000" pitchFamily="2" charset="2"/>
              <a:buNone/>
              <a:defRPr/>
            </a:lvl1pPr>
            <a:lvl2pPr marL="457200" lvl="1" indent="0" algn="ctr">
              <a:buClr>
                <a:schemeClr val="accent1"/>
              </a:buClr>
              <a:buSzTx/>
              <a:buFont typeface="Wingdings" panose="05000000000000000000" pitchFamily="2" charset="2"/>
              <a:buNone/>
              <a:defRPr/>
            </a:lvl2pPr>
            <a:lvl3pPr marL="914400" lvl="2" indent="0" algn="ctr">
              <a:buClr>
                <a:schemeClr val="accent1"/>
              </a:buClr>
              <a:buSzTx/>
              <a:buFont typeface="Wingdings" panose="05000000000000000000" pitchFamily="2" charset="2"/>
              <a:buNone/>
              <a:defRPr/>
            </a:lvl3pPr>
            <a:lvl4pPr marL="1371600" lvl="3" indent="0" algn="ctr">
              <a:buClr>
                <a:schemeClr val="accent1"/>
              </a:buClr>
              <a:buSzTx/>
              <a:buFontTx/>
              <a:buNone/>
              <a:defRPr/>
            </a:lvl4pPr>
            <a:lvl5pPr marL="1828800" lvl="4" indent="0" algn="ctr">
              <a:buClr>
                <a:schemeClr val="accent1"/>
              </a:buClr>
              <a:buSzTx/>
              <a:buFont typeface="Wingdings" panose="05000000000000000000" pitchFamily="2" charset="2"/>
              <a:buNone/>
              <a:defRPr/>
            </a:lvl5pPr>
          </a:lstStyle>
          <a:p>
            <a:pPr lvl="0" algn="l" eaLnBrk="1" hangingPunct="1"/>
            <a:r>
              <a:rPr lang="zh-CN" altLang="en-US" sz="3600" b="1" dirty="0">
                <a:solidFill>
                  <a:srgbClr val="FF3300"/>
                </a:solidFill>
                <a:ea typeface="宋体" panose="02010600030101010101" pitchFamily="2" charset="-122"/>
              </a:rPr>
              <a:t>      </a:t>
            </a:r>
            <a:r>
              <a:rPr lang="zh-CN" altLang="en-US" sz="3600" b="1" dirty="0">
                <a:solidFill>
                  <a:srgbClr val="800080"/>
                </a:solidFill>
                <a:ea typeface="宋体" panose="02010600030101010101" pitchFamily="2" charset="-122"/>
              </a:rPr>
              <a:t>必须以实际的区域电网为基础，依靠实际的数据进行计算和分析。无实际数据的和详细的计算过程不能做。</a:t>
            </a:r>
            <a:endParaRPr lang="zh-CN" altLang="en-US" sz="3600" b="1" dirty="0">
              <a:solidFill>
                <a:srgbClr val="800080"/>
              </a:solidFill>
              <a:ea typeface="宋体" panose="02010600030101010101" pitchFamily="2" charset="-122"/>
            </a:endParaRPr>
          </a:p>
          <a:p>
            <a:pPr lvl="0" algn="l" eaLnBrk="1" hangingPunct="1"/>
            <a:r>
              <a:rPr lang="zh-CN" altLang="en-US" sz="3600" b="1" dirty="0">
                <a:solidFill>
                  <a:srgbClr val="800080"/>
                </a:solidFill>
                <a:ea typeface="宋体" panose="02010600030101010101" pitchFamily="2" charset="-122"/>
              </a:rPr>
              <a:t>      可以拿本公司的报告做参考，但不允许把报告原样抄来。必须进行原报告删减修改，并加入详细的计算过程，即作为分析结论的数据必须由计算过程得出。</a:t>
            </a:r>
            <a:endParaRPr lang="en-US" altLang="zh-CN" sz="3600" b="1" dirty="0">
              <a:solidFill>
                <a:srgbClr val="800080"/>
              </a:solidFill>
              <a:ea typeface="宋体" panose="02010600030101010101" pitchFamily="2" charset="-122"/>
            </a:endParaRPr>
          </a:p>
        </p:txBody>
      </p:sp>
      <p:sp>
        <p:nvSpPr>
          <p:cNvPr id="4" name="Rectangle 3"/>
          <p:cNvSpPr>
            <a:spLocks noGrp="1"/>
          </p:cNvSpPr>
          <p:nvPr>
            <p:ph type="ctrTitle"/>
          </p:nvPr>
        </p:nvSpPr>
        <p:spPr>
          <a:xfrm>
            <a:off x="755650" y="333375"/>
            <a:ext cx="7772400" cy="719138"/>
          </a:xfrm>
          <a:ln/>
        </p:spPr>
        <p:txBody>
          <a:bodyPr vert="horz" wrap="square" lIns="91440" tIns="45720" rIns="91440" bIns="45720" anchor="b" anchorCtr="0"/>
          <a:p>
            <a:pPr algn="l" eaLnBrk="1" hangingPunct="1">
              <a:buClrTx/>
              <a:buSzTx/>
              <a:buFontTx/>
            </a:pPr>
            <a:r>
              <a:rPr lang="zh-CN" altLang="en-US" sz="4000" b="1" dirty="0">
                <a:solidFill>
                  <a:srgbClr val="000808"/>
                </a:solidFill>
                <a:latin typeface="Arial" panose="020B0604020202020204" pitchFamily="34" charset="0"/>
                <a:ea typeface="宋体" panose="02010600030101010101" pitchFamily="2" charset="-122"/>
                <a:cs typeface="+mj-cs"/>
              </a:rPr>
              <a:t>四、可供参考选择的课题</a:t>
            </a:r>
            <a:endParaRPr lang="zh-CN" altLang="en-US" sz="4000" b="1" dirty="0">
              <a:solidFill>
                <a:srgbClr val="000808"/>
              </a:solidFill>
              <a:latin typeface="Arial" panose="020B0604020202020204" pitchFamily="34" charset="0"/>
              <a:ea typeface="宋体" panose="02010600030101010101" pitchFamily="2" charset="-122"/>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fill="hold">
                                          <p:stCondLst>
                                            <p:cond delay="0"/>
                                          </p:stCondLst>
                                        </p:cTn>
                                        <p:tgtEl>
                                          <p:spTgt spid="22531"/>
                                        </p:tgtEl>
                                        <p:attrNameLst>
                                          <p:attrName>style.visibility</p:attrName>
                                        </p:attrNameLst>
                                      </p:cBhvr>
                                      <p:to>
                                        <p:strVal val="visible"/>
                                      </p:to>
                                    </p:set>
                                    <p:anim calcmode="lin" valueType="num">
                                      <p:cBhvr>
                                        <p:cTn id="7" dur="500" fill="hold"/>
                                        <p:tgtEl>
                                          <p:spTgt spid="22531"/>
                                        </p:tgtEl>
                                        <p:attrNameLst>
                                          <p:attrName>ppt_w</p:attrName>
                                        </p:attrNameLst>
                                      </p:cBhvr>
                                      <p:tavLst>
                                        <p:tav tm="0">
                                          <p:val>
                                            <p:fltVal val="0.000000"/>
                                          </p:val>
                                        </p:tav>
                                        <p:tav tm="100000">
                                          <p:val>
                                            <p:strVal val="#ppt_w"/>
                                          </p:val>
                                        </p:tav>
                                      </p:tavLst>
                                    </p:anim>
                                    <p:anim calcmode="lin" valueType="num">
                                      <p:cBhvr>
                                        <p:cTn id="8" dur="500" fill="hold"/>
                                        <p:tgtEl>
                                          <p:spTgt spid="22531"/>
                                        </p:tgtEl>
                                        <p:attrNameLst>
                                          <p:attrName>ppt_h</p:attrName>
                                        </p:attrNameLst>
                                      </p:cBhvr>
                                      <p:tavLst>
                                        <p:tav tm="0">
                                          <p:val>
                                            <p:fltVal val="0.000000"/>
                                          </p:val>
                                        </p:tav>
                                        <p:tav tm="100000">
                                          <p:val>
                                            <p:strVal val="#ppt_h"/>
                                          </p:val>
                                        </p:tav>
                                      </p:tavLst>
                                    </p:anim>
                                    <p:anim calcmode="lin" valueType="num">
                                      <p:cBhvr>
                                        <p:cTn id="9" dur="500" fill="hold"/>
                                        <p:tgtEl>
                                          <p:spTgt spid="22531"/>
                                        </p:tgtEl>
                                        <p:attrNameLst>
                                          <p:attrName>style.rotation</p:attrName>
                                        </p:attrNameLst>
                                      </p:cBhvr>
                                      <p:tavLst>
                                        <p:tav tm="0">
                                          <p:val>
                                            <p:fltVal val="360.000000"/>
                                          </p:val>
                                        </p:tav>
                                        <p:tav tm="100000">
                                          <p:val>
                                            <p:fltVal val="0.000000"/>
                                          </p:val>
                                        </p:tav>
                                      </p:tavLst>
                                    </p:anim>
                                    <p:animEffect transition="in" filter="fade">
                                      <p:cBhvr>
                                        <p:cTn id="10" dur="500"/>
                                        <p:tgtEl>
                                          <p:spTgt spid="22531"/>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iterate type="lt">
                                    <p:tmPct val="10000"/>
                                  </p:iterate>
                                  <p:childTnLst>
                                    <p:set>
                                      <p:cBhvr>
                                        <p:cTn id="14" fill="hold">
                                          <p:stCondLst>
                                            <p:cond delay="0"/>
                                          </p:stCondLst>
                                        </p:cTn>
                                        <p:tgtEl>
                                          <p:spTgt spid="22532">
                                            <p:txEl>
                                              <p:charRg st="0" end="54"/>
                                            </p:txEl>
                                          </p:spTgt>
                                        </p:tgtEl>
                                        <p:attrNameLst>
                                          <p:attrName>style.visibility</p:attrName>
                                        </p:attrNameLst>
                                      </p:cBhvr>
                                      <p:to>
                                        <p:strVal val="visible"/>
                                      </p:to>
                                    </p:set>
                                    <p:anim calcmode="lin" valueType="num">
                                      <p:cBhvr>
                                        <p:cTn id="15" dur="500" fill="hold"/>
                                        <p:tgtEl>
                                          <p:spTgt spid="22532">
                                            <p:txEl>
                                              <p:charRg st="0" end="54"/>
                                            </p:txEl>
                                          </p:spTgt>
                                        </p:tgtEl>
                                        <p:attrNameLst>
                                          <p:attrName>ppt_w</p:attrName>
                                        </p:attrNameLst>
                                      </p:cBhvr>
                                      <p:tavLst>
                                        <p:tav tm="0">
                                          <p:val>
                                            <p:fltVal val="0.000000"/>
                                          </p:val>
                                        </p:tav>
                                        <p:tav tm="100000">
                                          <p:val>
                                            <p:strVal val="#ppt_w"/>
                                          </p:val>
                                        </p:tav>
                                      </p:tavLst>
                                    </p:anim>
                                    <p:anim calcmode="lin" valueType="num">
                                      <p:cBhvr>
                                        <p:cTn id="16" dur="500" fill="hold"/>
                                        <p:tgtEl>
                                          <p:spTgt spid="22532">
                                            <p:txEl>
                                              <p:charRg st="0" end="54"/>
                                            </p:txEl>
                                          </p:spTgt>
                                        </p:tgtEl>
                                        <p:attrNameLst>
                                          <p:attrName>ppt_h</p:attrName>
                                        </p:attrNameLst>
                                      </p:cBhvr>
                                      <p:tavLst>
                                        <p:tav tm="0">
                                          <p:val>
                                            <p:fltVal val="0.000000"/>
                                          </p:val>
                                        </p:tav>
                                        <p:tav tm="100000">
                                          <p:val>
                                            <p:strVal val="#ppt_h"/>
                                          </p:val>
                                        </p:tav>
                                      </p:tavLst>
                                    </p:anim>
                                    <p:anim calcmode="lin" valueType="num">
                                      <p:cBhvr>
                                        <p:cTn id="17" dur="500" fill="hold"/>
                                        <p:tgtEl>
                                          <p:spTgt spid="22532">
                                            <p:txEl>
                                              <p:charRg st="0" end="54"/>
                                            </p:txEl>
                                          </p:spTgt>
                                        </p:tgtEl>
                                        <p:attrNameLst>
                                          <p:attrName>style.rotation</p:attrName>
                                        </p:attrNameLst>
                                      </p:cBhvr>
                                      <p:tavLst>
                                        <p:tav tm="0">
                                          <p:val>
                                            <p:fltVal val="360.000000"/>
                                          </p:val>
                                        </p:tav>
                                        <p:tav tm="100000">
                                          <p:val>
                                            <p:fltVal val="0.000000"/>
                                          </p:val>
                                        </p:tav>
                                      </p:tavLst>
                                    </p:anim>
                                    <p:animEffect transition="in" filter="fade">
                                      <p:cBhvr>
                                        <p:cTn id="18" dur="500"/>
                                        <p:tgtEl>
                                          <p:spTgt spid="22532">
                                            <p:txEl>
                                              <p:charRg st="0" end="5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iterate type="lt">
                                    <p:tmPct val="10000"/>
                                  </p:iterate>
                                  <p:childTnLst>
                                    <p:set>
                                      <p:cBhvr>
                                        <p:cTn id="22" fill="hold">
                                          <p:stCondLst>
                                            <p:cond delay="0"/>
                                          </p:stCondLst>
                                        </p:cTn>
                                        <p:tgtEl>
                                          <p:spTgt spid="22532">
                                            <p:txEl>
                                              <p:charRg st="54" end="129"/>
                                            </p:txEl>
                                          </p:spTgt>
                                        </p:tgtEl>
                                        <p:attrNameLst>
                                          <p:attrName>style.visibility</p:attrName>
                                        </p:attrNameLst>
                                      </p:cBhvr>
                                      <p:to>
                                        <p:strVal val="visible"/>
                                      </p:to>
                                    </p:set>
                                    <p:anim calcmode="lin" valueType="num">
                                      <p:cBhvr>
                                        <p:cTn id="23" dur="500" fill="hold"/>
                                        <p:tgtEl>
                                          <p:spTgt spid="22532">
                                            <p:txEl>
                                              <p:charRg st="54" end="129"/>
                                            </p:txEl>
                                          </p:spTgt>
                                        </p:tgtEl>
                                        <p:attrNameLst>
                                          <p:attrName>ppt_w</p:attrName>
                                        </p:attrNameLst>
                                      </p:cBhvr>
                                      <p:tavLst>
                                        <p:tav tm="0">
                                          <p:val>
                                            <p:fltVal val="0.000000"/>
                                          </p:val>
                                        </p:tav>
                                        <p:tav tm="100000">
                                          <p:val>
                                            <p:strVal val="#ppt_w"/>
                                          </p:val>
                                        </p:tav>
                                      </p:tavLst>
                                    </p:anim>
                                    <p:anim calcmode="lin" valueType="num">
                                      <p:cBhvr>
                                        <p:cTn id="24" dur="500" fill="hold"/>
                                        <p:tgtEl>
                                          <p:spTgt spid="22532">
                                            <p:txEl>
                                              <p:charRg st="54" end="129"/>
                                            </p:txEl>
                                          </p:spTgt>
                                        </p:tgtEl>
                                        <p:attrNameLst>
                                          <p:attrName>ppt_h</p:attrName>
                                        </p:attrNameLst>
                                      </p:cBhvr>
                                      <p:tavLst>
                                        <p:tav tm="0">
                                          <p:val>
                                            <p:fltVal val="0.000000"/>
                                          </p:val>
                                        </p:tav>
                                        <p:tav tm="100000">
                                          <p:val>
                                            <p:strVal val="#ppt_h"/>
                                          </p:val>
                                        </p:tav>
                                      </p:tavLst>
                                    </p:anim>
                                    <p:anim calcmode="lin" valueType="num">
                                      <p:cBhvr>
                                        <p:cTn id="25" dur="500" fill="hold"/>
                                        <p:tgtEl>
                                          <p:spTgt spid="22532">
                                            <p:txEl>
                                              <p:charRg st="54" end="129"/>
                                            </p:txEl>
                                          </p:spTgt>
                                        </p:tgtEl>
                                        <p:attrNameLst>
                                          <p:attrName>style.rotation</p:attrName>
                                        </p:attrNameLst>
                                      </p:cBhvr>
                                      <p:tavLst>
                                        <p:tav tm="0">
                                          <p:val>
                                            <p:fltVal val="360.000000"/>
                                          </p:val>
                                        </p:tav>
                                        <p:tav tm="100000">
                                          <p:val>
                                            <p:fltVal val="0.000000"/>
                                          </p:val>
                                        </p:tav>
                                      </p:tavLst>
                                    </p:anim>
                                    <p:animEffect transition="in" filter="fade">
                                      <p:cBhvr>
                                        <p:cTn id="26" dur="500"/>
                                        <p:tgtEl>
                                          <p:spTgt spid="22532">
                                            <p:txEl>
                                              <p:charRg st="54" end="129"/>
                                            </p:txEl>
                                          </p:spTgt>
                                        </p:tgtEl>
                                      </p:cBhvr>
                                    </p:animEffect>
                                  </p:childTnLst>
                                </p:cTn>
                              </p:par>
                              <p:par>
                                <p:cTn id="27" presetID="10" presetClass="entr" presetSubtype="0" fill="hold" nodeType="withEffect">
                                  <p:stCondLst>
                                    <p:cond delay="0"/>
                                  </p:stCondLst>
                                  <p:iterate type="lt">
                                    <p:tmPct val="10000"/>
                                  </p:iterate>
                                  <p:childTnLst>
                                    <p:set>
                                      <p:cBhvr>
                                        <p:cTn id="28" dur="1" fill="hold">
                                          <p:stCondLst>
                                            <p:cond delay="0"/>
                                          </p:stCondLst>
                                        </p:cTn>
                                        <p:tgtEl>
                                          <p:spTgt spid="4"/>
                                        </p:tgtEl>
                                        <p:attrNameLst>
                                          <p:attrName>style.visibility</p:attrName>
                                        </p:attrNameLst>
                                      </p:cBhvr>
                                      <p:to>
                                        <p:strVal val="visible"/>
                                      </p:to>
                                    </p:set>
                                    <p:animEffect transition="in" filter="fade">
                                      <p:cBhvr>
                                        <p:cTn id="29" dur="1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22532" grpId="0" build="p"/>
      <p:bldP spid="4" grpId="0"/>
    </p:bldLst>
  </p:timing>
</p:sld>
</file>

<file path=ppt/tags/tag1.xml><?xml version="1.0" encoding="utf-8"?>
<p:tagLst xmlns:p="http://schemas.openxmlformats.org/presentationml/2006/main">
  <p:tag name="KSO_WPP_MARK_KEY" val="6616f361-18c7-47c2-82e5-9de5ce22650a"/>
  <p:tag name="COMMONDATA" val="eyJoZGlkIjoiODI3ODliYjk1YWUzZTk3ODZlNzI5OWQ4ZjM0ZmFmNDAifQ=="/>
</p:tagLst>
</file>

<file path=ppt/theme/theme1.xml><?xml version="1.0" encoding="utf-8"?>
<a:theme xmlns:a="http://schemas.openxmlformats.org/drawingml/2006/main" name="2_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2_Watermark">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4018</Words>
  <Application>WPS 演示</Application>
  <PresentationFormat>全屏显示(4:3)</PresentationFormat>
  <Paragraphs>199</Paragraphs>
  <Slides>27</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Arial</vt:lpstr>
      <vt:lpstr>宋体</vt:lpstr>
      <vt:lpstr>Wingdings</vt:lpstr>
      <vt:lpstr>等线</vt:lpstr>
      <vt:lpstr>隶书</vt:lpstr>
      <vt:lpstr>Bahnschrift</vt:lpstr>
      <vt:lpstr>华文行楷</vt:lpstr>
      <vt:lpstr>微软雅黑</vt:lpstr>
      <vt:lpstr>Arial Unicode MS</vt:lpstr>
      <vt:lpstr>Calibri</vt:lpstr>
      <vt:lpstr>2_Watermark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SHDL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Lu</dc:creator>
  <cp:lastModifiedBy>志萍</cp:lastModifiedBy>
  <cp:revision>143</cp:revision>
  <dcterms:created xsi:type="dcterms:W3CDTF">2009-05-05T13:44:03Z</dcterms:created>
  <dcterms:modified xsi:type="dcterms:W3CDTF">2023-04-07T08:25:46Z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3C538A1B559F4C4AA5177FB92627269B_13</vt:lpwstr>
  </property>
</Properties>
</file>